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wmf" ContentType="image/x-wmf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70" r:id="rId5"/>
    <p:sldId id="262" r:id="rId6"/>
    <p:sldId id="265" r:id="rId7"/>
    <p:sldId id="269" r:id="rId8"/>
    <p:sldId id="263" r:id="rId9"/>
    <p:sldId id="264" r:id="rId10"/>
    <p:sldId id="268" r:id="rId11"/>
    <p:sldId id="267" r:id="rId12"/>
    <p:sldId id="272" r:id="rId13"/>
    <p:sldId id="273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Edwardian Script ITC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Edwardian Script ITC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Edwardian Script ITC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Edwardian Script ITC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Edwardian Script ITC" pitchFamily="66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Edwardian Script ITC" pitchFamily="66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Edwardian Script ITC" pitchFamily="66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Edwardian Script ITC" pitchFamily="66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Edwardian Script ITC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FF"/>
    </p:penClr>
  </p:showPr>
  <p:clrMru>
    <a:srgbClr val="3B00E2"/>
    <a:srgbClr val="FF99CC"/>
    <a:srgbClr val="A7B050"/>
    <a:srgbClr val="FFCC99"/>
    <a:srgbClr val="FFCCCC"/>
    <a:srgbClr val="6600CC"/>
    <a:srgbClr val="CC99FF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4660"/>
  </p:normalViewPr>
  <p:slideViewPr>
    <p:cSldViewPr>
      <p:cViewPr>
        <p:scale>
          <a:sx n="75" d="100"/>
          <a:sy n="75" d="100"/>
        </p:scale>
        <p:origin x="-110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44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ED64131-3F18-4048-B5EC-B8067E03B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4B69ABC-8FF6-47FE-AA56-4C9D6F7E1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66D705-6EFA-46D0-9BC4-037C9018AA27}" type="slidenum">
              <a:rPr lang="ru-RU"/>
              <a:pPr/>
              <a:t>3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A9FEF5-D04F-49F1-9DBE-689921453377}" type="slidenum">
              <a:rPr lang="ru-RU"/>
              <a:pPr/>
              <a:t>5</a:t>
            </a:fld>
            <a:endParaRPr lang="ru-RU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  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5661025"/>
            <a:ext cx="3240087" cy="10080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3005D-03D4-462A-912F-B8087A005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F5DA8-7590-4C06-8491-E4696B406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E1063-93BE-4980-9DF2-D1ADB6DD2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C71B-055C-4D99-9603-09C5DFFB9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F1168-B3EC-49AF-A115-031E363BF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F2B99-842E-48B7-B9B1-23F314DB4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59D34-E557-43D9-BE2F-5F53AB7AD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2B2F1-0EE4-448A-9173-728F93F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5D2EC-F5E0-4319-B54D-12D15F050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D61CB-0AF2-4003-BFBF-60E089EDE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6B845-E18B-4AE9-A2FE-9B3094366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8A383-796D-475B-8B37-73738338A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C2586-DFC4-44B8-A7DA-787E49C3E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5CA29-B682-4548-8EF8-84A71D379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+mn-lt"/>
              </a:defRPr>
            </a:lvl1pPr>
          </a:lstStyle>
          <a:p>
            <a:pPr>
              <a:defRPr/>
            </a:pPr>
            <a:fld id="{F64C15F1-F51B-40C8-9C83-2E0D1AF0B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27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27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1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71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281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1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25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2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5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25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2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256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2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72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</p:sldLayoutIdLst>
  <p:transition spd="med">
    <p:blinds dir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jpeg"/><Relationship Id="rId5" Type="http://schemas.openxmlformats.org/officeDocument/2006/relationships/slide" Target="slide6.xml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slide" Target="slide7.x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slide" Target="slide6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slide" Target="slide7.xml"/><Relationship Id="rId10" Type="http://schemas.openxmlformats.org/officeDocument/2006/relationships/slide" Target="slide5.xml"/><Relationship Id="rId4" Type="http://schemas.openxmlformats.org/officeDocument/2006/relationships/notesSlide" Target="../notesSlides/notesSlide1.xml"/><Relationship Id="rId9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jpe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slide" Target="slide4.xml"/><Relationship Id="rId3" Type="http://schemas.openxmlformats.org/officeDocument/2006/relationships/slideLayout" Target="../slideLayouts/slideLayout14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3.jpe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slide" Target="slide8.xml"/><Relationship Id="rId5" Type="http://schemas.openxmlformats.org/officeDocument/2006/relationships/oleObject" Target="../embeddings/oleObject5.bin"/><Relationship Id="rId15" Type="http://schemas.openxmlformats.org/officeDocument/2006/relationships/image" Target="../media/image16.jpeg"/><Relationship Id="rId10" Type="http://schemas.openxmlformats.org/officeDocument/2006/relationships/image" Target="../media/image15.gif"/><Relationship Id="rId4" Type="http://schemas.openxmlformats.org/officeDocument/2006/relationships/notesSlide" Target="../notesSlides/notesSlide2.xml"/><Relationship Id="rId9" Type="http://schemas.openxmlformats.org/officeDocument/2006/relationships/oleObject" Target="../embeddings/oleObject9.bin"/><Relationship Id="rId1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3.jpe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slide" Target="slide3.xml"/><Relationship Id="rId5" Type="http://schemas.openxmlformats.org/officeDocument/2006/relationships/slide" Target="slide10.xml"/><Relationship Id="rId10" Type="http://schemas.openxmlformats.org/officeDocument/2006/relationships/slide" Target="slide9.xml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6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3.xml"/><Relationship Id="rId5" Type="http://schemas.openxmlformats.org/officeDocument/2006/relationships/image" Target="../media/image18.png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3.jpe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slide" Target="slide5.xml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6.jpe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jpeg"/><Relationship Id="rId5" Type="http://schemas.openxmlformats.org/officeDocument/2006/relationships/slide" Target="slide6.xml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ru-RU" dirty="0"/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684213" y="981075"/>
            <a:ext cx="7772400" cy="1727200"/>
          </a:xfrm>
          <a:prstGeom prst="rect">
            <a:avLst/>
          </a:prstGeom>
        </p:spPr>
        <p:txBody>
          <a:bodyPr wrap="none" fromWordArt="1" anchor="b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12700" cmpd="sng">
                  <a:solidFill>
                    <a:schemeClr val="folHlink"/>
                  </a:solidFill>
                  <a:prstDash val="solid"/>
                  <a:round/>
                  <a:headEnd/>
                  <a:tailEnd/>
                </a:ln>
                <a:gradFill rotWithShape="1">
                  <a:gsLst>
                    <a:gs pos="0">
                      <a:srgbClr val="5E9EFF"/>
                    </a:gs>
                    <a:gs pos="39999">
                      <a:srgbClr val="85C2FF">
                        <a:alpha val="86400"/>
                      </a:srgbClr>
                    </a:gs>
                    <a:gs pos="70000">
                      <a:srgbClr val="C4D6EB">
                        <a:alpha val="76200"/>
                      </a:srgbClr>
                    </a:gs>
                    <a:gs pos="100000">
                      <a:srgbClr val="FFEBFA">
                        <a:alpha val="66000"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ea typeface="+mj-ea"/>
                <a:cs typeface="Arial"/>
              </a:rPr>
              <a:t> ______ _____________</a:t>
            </a:r>
          </a:p>
          <a:p>
            <a:pPr algn="ctr">
              <a:defRPr/>
            </a:pPr>
            <a:r>
              <a:rPr lang="ru-RU" sz="3600" kern="10">
                <a:ln w="12700" cmpd="sng">
                  <a:solidFill>
                    <a:schemeClr val="folHlink"/>
                  </a:solidFill>
                  <a:prstDash val="solid"/>
                  <a:round/>
                  <a:headEnd/>
                  <a:tailEnd/>
                </a:ln>
                <a:gradFill rotWithShape="1">
                  <a:gsLst>
                    <a:gs pos="0">
                      <a:srgbClr val="5E9EFF"/>
                    </a:gs>
                    <a:gs pos="39999">
                      <a:srgbClr val="85C2FF">
                        <a:alpha val="86400"/>
                      </a:srgbClr>
                    </a:gs>
                    <a:gs pos="70000">
                      <a:srgbClr val="C4D6EB">
                        <a:alpha val="76200"/>
                      </a:srgbClr>
                    </a:gs>
                    <a:gs pos="100000">
                      <a:srgbClr val="FFEBFA">
                        <a:alpha val="66000"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ea typeface="+mj-ea"/>
                <a:cs typeface="Arial"/>
              </a:rPr>
              <a:t> _________  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2339975" y="3429000"/>
            <a:ext cx="3981450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latin typeface="Arial"/>
                <a:cs typeface="Arial"/>
              </a:rPr>
              <a:t>Учебное пособие для учащихся</a:t>
            </a:r>
          </a:p>
        </p:txBody>
      </p:sp>
    </p:spTree>
    <p:custDataLst>
      <p:tags r:id="rId1"/>
    </p:custData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17E50-AEEF-4687-BF3C-E35B663884BD}" type="slidenum">
              <a:rPr lang="ru-RU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1476375" y="3716338"/>
          <a:ext cx="165100" cy="444500"/>
        </p:xfrm>
        <a:graphic>
          <a:graphicData uri="http://schemas.openxmlformats.org/presentationml/2006/ole">
            <p:oleObj spid="_x0000_s7170" name="Формула" r:id="rId3" imgW="164880" imgH="444240" progId="Equation.3">
              <p:embed/>
            </p:oleObj>
          </a:graphicData>
        </a:graphic>
      </p:graphicFrame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547813" y="1268413"/>
            <a:ext cx="5272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buFontTx/>
              <a:buChar char="•"/>
            </a:pPr>
            <a:r>
              <a:rPr lang="ru-RU" sz="1800" b="1">
                <a:latin typeface="Comic Sans MS" pitchFamily="66" charset="0"/>
              </a:rPr>
              <a:t>  </a:t>
            </a:r>
            <a:r>
              <a:rPr lang="ru-RU" sz="1800" b="1">
                <a:solidFill>
                  <a:schemeClr val="folHlink"/>
                </a:solidFill>
                <a:latin typeface="Comic Sans MS" pitchFamily="66" charset="0"/>
              </a:rPr>
              <a:t>Вынесение общего множителя за скобки.</a:t>
            </a:r>
            <a:r>
              <a:rPr lang="ru-RU" sz="1800">
                <a:latin typeface="Comic Sans MS" pitchFamily="66" charset="0"/>
              </a:rPr>
              <a:t> 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042988" y="1773238"/>
            <a:ext cx="7343775" cy="1165225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buFontTx/>
              <a:buAutoNum type="arabicPeriod"/>
            </a:pPr>
            <a:r>
              <a:rPr lang="ru-RU" b="1" i="1">
                <a:latin typeface="Times New Roman" pitchFamily="18" charset="0"/>
              </a:rPr>
              <a:t>Пример</a:t>
            </a:r>
            <a:r>
              <a:rPr lang="ru-RU" b="1">
                <a:latin typeface="Times New Roman" pitchFamily="18" charset="0"/>
              </a:rPr>
              <a:t> 3</a:t>
            </a:r>
            <a:r>
              <a:rPr lang="ru-RU" b="1" i="1" baseline="30000">
                <a:latin typeface="Times New Roman" pitchFamily="18" charset="0"/>
              </a:rPr>
              <a:t>х</a:t>
            </a:r>
            <a:r>
              <a:rPr lang="ru-RU" b="1" baseline="30000">
                <a:latin typeface="Times New Roman" pitchFamily="18" charset="0"/>
              </a:rPr>
              <a:t>+2</a:t>
            </a:r>
            <a:r>
              <a:rPr lang="ru-RU" b="1">
                <a:latin typeface="Times New Roman" pitchFamily="18" charset="0"/>
              </a:rPr>
              <a:t> – 2•3</a:t>
            </a:r>
            <a:r>
              <a:rPr lang="ru-RU" b="1" i="1" baseline="30000">
                <a:latin typeface="Times New Roman" pitchFamily="18" charset="0"/>
              </a:rPr>
              <a:t>х</a:t>
            </a:r>
            <a:r>
              <a:rPr lang="ru-RU" b="1">
                <a:latin typeface="Times New Roman" pitchFamily="18" charset="0"/>
              </a:rPr>
              <a:t> = 63</a:t>
            </a:r>
            <a:r>
              <a:rPr lang="ru-RU">
                <a:latin typeface="Times New Roman" pitchFamily="18" charset="0"/>
              </a:rPr>
              <a:t> </a:t>
            </a:r>
          </a:p>
          <a:p>
            <a:r>
              <a:rPr lang="ru-RU" b="1" i="1">
                <a:latin typeface="Times New Roman" pitchFamily="18" charset="0"/>
              </a:rPr>
              <a:t>Решение</a:t>
            </a:r>
            <a:r>
              <a:rPr lang="ru-RU" b="1">
                <a:latin typeface="Times New Roman" pitchFamily="18" charset="0"/>
              </a:rPr>
              <a:t>: </a:t>
            </a:r>
            <a:r>
              <a:rPr lang="ru-RU">
                <a:latin typeface="Times New Roman" pitchFamily="18" charset="0"/>
              </a:rPr>
              <a:t>В левой части равенства вынесем за скобки 3 в наименьшей из степеней – 3</a:t>
            </a:r>
            <a:r>
              <a:rPr lang="ru-RU" i="1" baseline="30000">
                <a:latin typeface="Times New Roman" pitchFamily="18" charset="0"/>
              </a:rPr>
              <a:t>x</a:t>
            </a:r>
            <a:r>
              <a:rPr lang="ru-RU" i="1">
                <a:latin typeface="Times New Roman" pitchFamily="18" charset="0"/>
              </a:rPr>
              <a:t>,</a:t>
            </a:r>
            <a:r>
              <a:rPr lang="ru-RU">
                <a:latin typeface="Times New Roman" pitchFamily="18" charset="0"/>
              </a:rPr>
              <a:t> 3</a:t>
            </a:r>
            <a:r>
              <a:rPr lang="ru-RU" i="1" baseline="30000">
                <a:latin typeface="Times New Roman" pitchFamily="18" charset="0"/>
              </a:rPr>
              <a:t>х</a:t>
            </a:r>
            <a:r>
              <a:rPr lang="ru-RU" baseline="30000">
                <a:latin typeface="Times New Roman" pitchFamily="18" charset="0"/>
              </a:rPr>
              <a:t>+2</a:t>
            </a:r>
            <a:r>
              <a:rPr lang="ru-RU">
                <a:latin typeface="Times New Roman" pitchFamily="18" charset="0"/>
              </a:rPr>
              <a:t>  – 2∙3</a:t>
            </a:r>
            <a:r>
              <a:rPr lang="ru-RU" i="1" baseline="30000">
                <a:latin typeface="Times New Roman" pitchFamily="18" charset="0"/>
              </a:rPr>
              <a:t>х</a:t>
            </a:r>
            <a:r>
              <a:rPr lang="ru-RU" i="1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= 63; </a:t>
            </a:r>
            <a:r>
              <a:rPr lang="en-US">
                <a:latin typeface="Times New Roman" pitchFamily="18" charset="0"/>
                <a:sym typeface="Symbol" pitchFamily="18" charset="2"/>
              </a:rPr>
              <a:t>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sym typeface="Symbol" pitchFamily="18" charset="2"/>
              </a:rPr>
              <a:t>3</a:t>
            </a:r>
            <a:r>
              <a:rPr lang="ru-RU" i="1" baseline="30000">
                <a:latin typeface="Times New Roman" pitchFamily="18" charset="0"/>
                <a:sym typeface="Symbol" pitchFamily="18" charset="2"/>
              </a:rPr>
              <a:t>х</a:t>
            </a:r>
            <a:r>
              <a:rPr lang="ru-RU">
                <a:latin typeface="Times New Roman" pitchFamily="18" charset="0"/>
                <a:sym typeface="Symbol" pitchFamily="18" charset="2"/>
              </a:rPr>
              <a:t>·(32–2) = 63; </a:t>
            </a:r>
            <a:r>
              <a:rPr lang="en-US">
                <a:latin typeface="Times New Roman" pitchFamily="18" charset="0"/>
                <a:sym typeface="Symbol" pitchFamily="18" charset="2"/>
              </a:rPr>
              <a:t></a:t>
            </a:r>
            <a:r>
              <a:rPr lang="ru-RU">
                <a:latin typeface="Times New Roman" pitchFamily="18" charset="0"/>
              </a:rPr>
              <a:t> 3</a:t>
            </a:r>
            <a:r>
              <a:rPr lang="ru-RU" i="1" baseline="30000">
                <a:latin typeface="Times New Roman" pitchFamily="18" charset="0"/>
                <a:sym typeface="Symbol" pitchFamily="18" charset="2"/>
              </a:rPr>
              <a:t>х</a:t>
            </a:r>
            <a:r>
              <a:rPr lang="ru-RU">
                <a:latin typeface="Times New Roman" pitchFamily="18" charset="0"/>
                <a:sym typeface="Symbol" pitchFamily="18" charset="2"/>
              </a:rPr>
              <a:t> ·7 = 63; </a:t>
            </a:r>
            <a:r>
              <a:rPr lang="en-US">
                <a:latin typeface="Times New Roman" pitchFamily="18" charset="0"/>
                <a:sym typeface="Symbol" pitchFamily="18" charset="2"/>
              </a:rPr>
              <a:t></a:t>
            </a:r>
            <a:r>
              <a:rPr lang="ru-RU">
                <a:latin typeface="Times New Roman" pitchFamily="18" charset="0"/>
              </a:rPr>
              <a:t> 3</a:t>
            </a:r>
            <a:r>
              <a:rPr lang="ru-RU" i="1" baseline="30000">
                <a:latin typeface="Times New Roman" pitchFamily="18" charset="0"/>
                <a:sym typeface="Symbol" pitchFamily="18" charset="2"/>
              </a:rPr>
              <a:t>х</a:t>
            </a:r>
            <a:r>
              <a:rPr lang="ru-RU" baseline="30000">
                <a:latin typeface="Times New Roman" pitchFamily="18" charset="0"/>
                <a:sym typeface="Symbol" pitchFamily="18" charset="2"/>
              </a:rPr>
              <a:t> </a:t>
            </a:r>
            <a:r>
              <a:rPr lang="ru-RU">
                <a:latin typeface="Times New Roman" pitchFamily="18" charset="0"/>
                <a:sym typeface="Symbol" pitchFamily="18" charset="2"/>
              </a:rPr>
              <a:t> = 32 ; </a:t>
            </a:r>
            <a:r>
              <a:rPr lang="en-US">
                <a:latin typeface="Times New Roman" pitchFamily="18" charset="0"/>
                <a:sym typeface="Symbol" pitchFamily="18" charset="2"/>
              </a:rPr>
              <a:t>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sym typeface="Symbol" pitchFamily="18" charset="2"/>
              </a:rPr>
              <a:t> </a:t>
            </a:r>
            <a:r>
              <a:rPr lang="ru-RU" i="1">
                <a:latin typeface="Times New Roman" pitchFamily="18" charset="0"/>
                <a:sym typeface="Symbol" pitchFamily="18" charset="2"/>
              </a:rPr>
              <a:t>х </a:t>
            </a:r>
            <a:r>
              <a:rPr lang="ru-RU">
                <a:latin typeface="Times New Roman" pitchFamily="18" charset="0"/>
                <a:sym typeface="Symbol" pitchFamily="18" charset="2"/>
              </a:rPr>
              <a:t>= 2 </a:t>
            </a:r>
          </a:p>
          <a:p>
            <a:r>
              <a:rPr lang="ru-RU" b="1" i="1">
                <a:latin typeface="Times New Roman" pitchFamily="18" charset="0"/>
                <a:sym typeface="Symbol" pitchFamily="18" charset="2"/>
              </a:rPr>
              <a:t>Ответ: </a:t>
            </a:r>
            <a:r>
              <a:rPr lang="ru-RU" b="1">
                <a:latin typeface="Times New Roman" pitchFamily="18" charset="0"/>
                <a:sym typeface="Symbol" pitchFamily="18" charset="2"/>
              </a:rPr>
              <a:t>2</a:t>
            </a:r>
          </a:p>
          <a:p>
            <a:endParaRPr lang="ru-RU" b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27088" y="3213100"/>
            <a:ext cx="7345362" cy="1165225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ru-RU" b="1" i="1">
                <a:latin typeface="Times New Roman" pitchFamily="18" charset="0"/>
              </a:rPr>
              <a:t>Пример</a:t>
            </a:r>
            <a:r>
              <a:rPr lang="ru-RU">
                <a:latin typeface="Times New Roman" pitchFamily="18" charset="0"/>
              </a:rPr>
              <a:t> </a:t>
            </a:r>
            <a:r>
              <a:rPr lang="ru-RU" b="1">
                <a:latin typeface="Times New Roman" pitchFamily="18" charset="0"/>
              </a:rPr>
              <a:t> 5</a:t>
            </a:r>
            <a:r>
              <a:rPr lang="en-US" b="1">
                <a:latin typeface="Times New Roman" pitchFamily="18" charset="0"/>
              </a:rPr>
              <a:t> </a:t>
            </a:r>
            <a:r>
              <a:rPr lang="en-US" b="1" baseline="30000">
                <a:latin typeface="Times New Roman" pitchFamily="18" charset="0"/>
              </a:rPr>
              <a:t>2</a:t>
            </a:r>
            <a:r>
              <a:rPr lang="ru-RU" b="1" i="1" baseline="30000">
                <a:latin typeface="Times New Roman" pitchFamily="18" charset="0"/>
              </a:rPr>
              <a:t>x</a:t>
            </a:r>
            <a:r>
              <a:rPr lang="ru-RU" b="1" baseline="30000">
                <a:latin typeface="Times New Roman" pitchFamily="18" charset="0"/>
              </a:rPr>
              <a:t> + 1</a:t>
            </a:r>
            <a:r>
              <a:rPr lang="ru-RU" b="1">
                <a:latin typeface="Times New Roman" pitchFamily="18" charset="0"/>
              </a:rPr>
              <a:t> + 5</a:t>
            </a:r>
            <a:r>
              <a:rPr lang="en-US" b="1">
                <a:latin typeface="Times New Roman" pitchFamily="18" charset="0"/>
              </a:rPr>
              <a:t> </a:t>
            </a:r>
            <a:r>
              <a:rPr lang="en-US" b="1" baseline="30000">
                <a:latin typeface="Times New Roman" pitchFamily="18" charset="0"/>
              </a:rPr>
              <a:t>2</a:t>
            </a:r>
            <a:r>
              <a:rPr lang="ru-RU" b="1" i="1" baseline="30000">
                <a:latin typeface="Times New Roman" pitchFamily="18" charset="0"/>
              </a:rPr>
              <a:t>x</a:t>
            </a:r>
            <a:r>
              <a:rPr lang="ru-RU" b="1">
                <a:latin typeface="Times New Roman" pitchFamily="18" charset="0"/>
              </a:rPr>
              <a:t> + 5</a:t>
            </a:r>
            <a:r>
              <a:rPr lang="en-US" b="1">
                <a:latin typeface="Times New Roman" pitchFamily="18" charset="0"/>
              </a:rPr>
              <a:t> </a:t>
            </a:r>
            <a:r>
              <a:rPr lang="en-US" b="1" baseline="30000">
                <a:latin typeface="Times New Roman" pitchFamily="18" charset="0"/>
              </a:rPr>
              <a:t>2</a:t>
            </a:r>
            <a:r>
              <a:rPr lang="ru-RU" b="1" i="1" baseline="30000">
                <a:latin typeface="Times New Roman" pitchFamily="18" charset="0"/>
              </a:rPr>
              <a:t>x</a:t>
            </a:r>
            <a:r>
              <a:rPr lang="ru-RU" b="1" baseline="30000">
                <a:latin typeface="Times New Roman" pitchFamily="18" charset="0"/>
              </a:rPr>
              <a:t> – 1</a:t>
            </a:r>
            <a:r>
              <a:rPr lang="ru-RU" b="1">
                <a:latin typeface="Times New Roman" pitchFamily="18" charset="0"/>
              </a:rPr>
              <a:t> = 31. </a:t>
            </a:r>
          </a:p>
          <a:p>
            <a:pPr marL="342900" indent="-342900"/>
            <a:r>
              <a:rPr lang="ru-RU" b="1">
                <a:latin typeface="Times New Roman" pitchFamily="18" charset="0"/>
              </a:rPr>
              <a:t> </a:t>
            </a:r>
            <a:r>
              <a:rPr lang="ru-RU" i="1">
                <a:latin typeface="Times New Roman" pitchFamily="18" charset="0"/>
              </a:rPr>
              <a:t>выносим получим</a:t>
            </a:r>
            <a:r>
              <a:rPr lang="ru-RU">
                <a:latin typeface="Times New Roman" pitchFamily="18" charset="0"/>
              </a:rPr>
              <a:t>  5 </a:t>
            </a:r>
            <a:r>
              <a:rPr lang="ru-RU" baseline="30000">
                <a:latin typeface="Times New Roman" pitchFamily="18" charset="0"/>
              </a:rPr>
              <a:t>2</a:t>
            </a:r>
            <a:r>
              <a:rPr lang="ru-RU" i="1" baseline="30000">
                <a:latin typeface="Times New Roman" pitchFamily="18" charset="0"/>
              </a:rPr>
              <a:t>х</a:t>
            </a:r>
            <a:r>
              <a:rPr lang="ru-RU" baseline="30000">
                <a:latin typeface="Times New Roman" pitchFamily="18" charset="0"/>
              </a:rPr>
              <a:t> – 1</a:t>
            </a:r>
            <a:r>
              <a:rPr lang="ru-RU">
                <a:latin typeface="Times New Roman" pitchFamily="18" charset="0"/>
              </a:rPr>
              <a:t> (5</a:t>
            </a:r>
            <a:r>
              <a:rPr lang="ru-RU" baseline="30000">
                <a:latin typeface="Times New Roman" pitchFamily="18" charset="0"/>
              </a:rPr>
              <a:t>2</a:t>
            </a:r>
            <a:r>
              <a:rPr lang="ru-RU">
                <a:latin typeface="Times New Roman" pitchFamily="18" charset="0"/>
              </a:rPr>
              <a:t> + 5 + 1) = 31 </a:t>
            </a:r>
            <a:r>
              <a:rPr lang="ru-RU">
                <a:latin typeface="Times New Roman" pitchFamily="18" charset="0"/>
                <a:sym typeface="Symbol" pitchFamily="18" charset="2"/>
              </a:rPr>
              <a:t> </a:t>
            </a:r>
            <a:r>
              <a:rPr lang="ru-RU">
                <a:latin typeface="Times New Roman" pitchFamily="18" charset="0"/>
              </a:rPr>
              <a:t>5</a:t>
            </a:r>
            <a:r>
              <a:rPr lang="ru-RU" baseline="30000">
                <a:latin typeface="Times New Roman" pitchFamily="18" charset="0"/>
              </a:rPr>
              <a:t>2</a:t>
            </a:r>
            <a:r>
              <a:rPr lang="ru-RU" i="1" baseline="30000">
                <a:latin typeface="Times New Roman" pitchFamily="18" charset="0"/>
              </a:rPr>
              <a:t>х</a:t>
            </a:r>
            <a:r>
              <a:rPr lang="ru-RU" i="1">
                <a:latin typeface="Times New Roman" pitchFamily="18" charset="0"/>
              </a:rPr>
              <a:t> </a:t>
            </a:r>
            <a:r>
              <a:rPr lang="ru-RU" baseline="30000">
                <a:latin typeface="Times New Roman" pitchFamily="18" charset="0"/>
              </a:rPr>
              <a:t>– 1</a:t>
            </a:r>
            <a:r>
              <a:rPr lang="ru-RU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sym typeface="Symbol" pitchFamily="18" charset="2"/>
              </a:rPr>
              <a:t>31 = 31 </a:t>
            </a:r>
            <a:r>
              <a:rPr lang="en-US">
                <a:latin typeface="Times New Roman" pitchFamily="18" charset="0"/>
                <a:sym typeface="Symbol" pitchFamily="18" charset="2"/>
              </a:rPr>
              <a:t> </a:t>
            </a:r>
            <a:r>
              <a:rPr lang="ru-RU">
                <a:latin typeface="Times New Roman" pitchFamily="18" charset="0"/>
                <a:sym typeface="Symbol" pitchFamily="18" charset="2"/>
              </a:rPr>
              <a:t> 5</a:t>
            </a:r>
            <a:r>
              <a:rPr lang="ru-RU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ru-RU" i="1" baseline="30000">
                <a:latin typeface="Times New Roman" pitchFamily="18" charset="0"/>
                <a:sym typeface="Symbol" pitchFamily="18" charset="2"/>
              </a:rPr>
              <a:t>х</a:t>
            </a:r>
            <a:r>
              <a:rPr lang="ru-RU">
                <a:latin typeface="Times New Roman" pitchFamily="18" charset="0"/>
                <a:sym typeface="Symbol" pitchFamily="18" charset="2"/>
              </a:rPr>
              <a:t> </a:t>
            </a:r>
            <a:r>
              <a:rPr lang="ru-RU" baseline="30000">
                <a:latin typeface="Times New Roman" pitchFamily="18" charset="0"/>
                <a:sym typeface="Symbol" pitchFamily="18" charset="2"/>
              </a:rPr>
              <a:t>-1</a:t>
            </a:r>
            <a:r>
              <a:rPr lang="ru-RU">
                <a:latin typeface="Times New Roman" pitchFamily="18" charset="0"/>
                <a:sym typeface="Symbol" pitchFamily="18" charset="2"/>
              </a:rPr>
              <a:t>  = 1   2</a:t>
            </a:r>
            <a:r>
              <a:rPr lang="ru-RU" i="1">
                <a:latin typeface="Times New Roman" pitchFamily="18" charset="0"/>
                <a:sym typeface="Symbol" pitchFamily="18" charset="2"/>
              </a:rPr>
              <a:t>х</a:t>
            </a:r>
            <a:r>
              <a:rPr lang="ru-RU">
                <a:latin typeface="Times New Roman" pitchFamily="18" charset="0"/>
                <a:sym typeface="Symbol" pitchFamily="18" charset="2"/>
              </a:rPr>
              <a:t> – 1 = 0  </a:t>
            </a:r>
            <a:r>
              <a:rPr lang="ru-RU" i="1">
                <a:latin typeface="Times New Roman" pitchFamily="18" charset="0"/>
                <a:sym typeface="Symbol" pitchFamily="18" charset="2"/>
              </a:rPr>
              <a:t>х</a:t>
            </a:r>
            <a:r>
              <a:rPr lang="ru-RU">
                <a:latin typeface="Times New Roman" pitchFamily="18" charset="0"/>
                <a:sym typeface="Symbol" pitchFamily="18" charset="2"/>
              </a:rPr>
              <a:t>  =</a:t>
            </a:r>
            <a:r>
              <a:rPr lang="ru-RU" b="1">
                <a:latin typeface="Times New Roman" pitchFamily="18" charset="0"/>
                <a:sym typeface="Symbol" pitchFamily="18" charset="2"/>
              </a:rPr>
              <a:t>  </a:t>
            </a:r>
          </a:p>
          <a:p>
            <a:pPr marL="342900" indent="-342900"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Ответ:  </a:t>
            </a:r>
            <a:endParaRPr lang="en-US"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7885113" y="3357563"/>
          <a:ext cx="160337" cy="431800"/>
        </p:xfrm>
        <a:graphic>
          <a:graphicData uri="http://schemas.openxmlformats.org/presentationml/2006/ole">
            <p:oleObj spid="_x0000_s7171" name="Формула" r:id="rId4" imgW="164880" imgH="444240" progId="Equation.3">
              <p:embed/>
            </p:oleObj>
          </a:graphicData>
        </a:graphic>
      </p:graphicFrame>
      <p:sp>
        <p:nvSpPr>
          <p:cNvPr id="61458" name="WordArt 18"/>
          <p:cNvSpPr>
            <a:spLocks noChangeArrowheads="1" noChangeShapeType="1" noTextEdit="1"/>
          </p:cNvSpPr>
          <p:nvPr/>
        </p:nvSpPr>
        <p:spPr bwMode="auto">
          <a:xfrm>
            <a:off x="3059113" y="404813"/>
            <a:ext cx="2808287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Уровень Б</a:t>
            </a:r>
          </a:p>
        </p:txBody>
      </p:sp>
      <p:sp>
        <p:nvSpPr>
          <p:cNvPr id="7178" name="AutoShape 19" descr="Почтовая бумага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6165850"/>
            <a:ext cx="576263" cy="360363"/>
          </a:xfrm>
          <a:prstGeom prst="actionButtonReturn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7179" name="AutoShape 20" descr="Почтовая бумага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476375" y="6165850"/>
            <a:ext cx="647700" cy="360363"/>
          </a:xfrm>
          <a:prstGeom prst="actionButtonBeginning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7  -0.033 -0.06133  -0.027 -0.1  C -0.024 -0.11333  -0.02 -0.12667  -0.014 -0.13733  C -0.01 -0.10667  0.004 -0.07867  0.025 -0.06133  C 0.025 -0.09867  0.041 -0.13467  0.068 -0.15067  C 0.077 -0.15733  0.087 -0.16  0.097 -0.16133  C 0.082 -0.13867  0.074 -0.10667  0.077 -0.07333  C 0.099 -0.09733  0.13 -0.10267  0.157 -0.08533  C 0.166 -0.08  0.175 -0.07067  0.181 -0.06133  C 0.158 -0.064  0.134 -0.052  0.117 -0.028  C 0.144 -0.02  0.167 0.008  0.174 0.04667  C 0.176 0.06  0.176 0.07333  0.174 0.08667  C 0.161 0.06133  0.139 0.044  0.115 0.04133  C 0.127 0.07467  0.124 0.116  0.106 0.14667  C 0.099 0.15733  0.091 0.16667  0.082 0.172  C 0.089 0.14267  0.085 0.10933  0.072 0.08267  C 0.06 0.116  0.034 0.13867  0.004 0.13867  C -0.007 0.13867  -0.017 0.136  -0.026 0.13067  C -0.004 0.12  0.013 0.09467  0.021 0.064  C -0.007 0.072  -0.036 0.06  -0.055 0.02933  C -0.062 0.01733  -0.066 0.00533  -0.069 -0.008  C -0.049 0.00933  -0.023 0.012  0 0  Z" pathEditMode="relative" ptsTypes="">
                                      <p:cBhvr>
                                        <p:cTn id="12" dur="20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10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10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0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2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animBg="1"/>
      <p:bldP spid="61446" grpId="0" animBg="1"/>
      <p:bldP spid="61446" grpId="1" animBg="1"/>
      <p:bldP spid="61458" grpId="0" animBg="1"/>
      <p:bldP spid="6145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E94CC-DF91-4ED8-9D94-584AF980864C}" type="slidenum">
              <a:rPr lang="ru-RU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1043608" y="2996952"/>
          <a:ext cx="5399088" cy="1160463"/>
        </p:xfrm>
        <a:graphic>
          <a:graphicData uri="http://schemas.openxmlformats.org/presentationml/2006/ole">
            <p:oleObj spid="_x0000_s8194" name="Формула" r:id="rId3" imgW="6895800" imgH="2120760" progId="Equation.3">
              <p:embed/>
            </p:oleObj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404938" y="1341438"/>
          <a:ext cx="4316412" cy="1263650"/>
        </p:xfrm>
        <a:graphic>
          <a:graphicData uri="http://schemas.openxmlformats.org/presentationml/2006/ole">
            <p:oleObj spid="_x0000_s8195" name="Формула" r:id="rId4" imgW="5638680" imgH="1650960" progId="Equation.3">
              <p:embed/>
            </p:oleObj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979712" y="4437112"/>
          <a:ext cx="4956175" cy="1527175"/>
        </p:xfrm>
        <a:graphic>
          <a:graphicData uri="http://schemas.openxmlformats.org/presentationml/2006/ole">
            <p:oleObj spid="_x0000_s8196" name="Формула" r:id="rId5" imgW="8076960" imgH="2489040" progId="Equation.3">
              <p:embed/>
            </p:oleObj>
          </a:graphicData>
        </a:graphic>
      </p:graphicFrame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1187450" y="4652963"/>
            <a:ext cx="662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201" name="AutoShape 8" descr="Почтовая бумага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650" y="6165850"/>
            <a:ext cx="576263" cy="360363"/>
          </a:xfrm>
          <a:prstGeom prst="actionButtonReturn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60427" name="WordArt 11"/>
          <p:cNvSpPr>
            <a:spLocks noChangeArrowheads="1" noChangeShapeType="1" noTextEdit="1"/>
          </p:cNvSpPr>
          <p:nvPr/>
        </p:nvSpPr>
        <p:spPr bwMode="auto">
          <a:xfrm>
            <a:off x="2124075" y="333375"/>
            <a:ext cx="4248150" cy="8350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Уровень С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38EED-3632-491B-A407-2C08858E6765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9227" name="AutoShape 12"/>
          <p:cNvSpPr>
            <a:spLocks noChangeArrowheads="1"/>
          </p:cNvSpPr>
          <p:nvPr/>
        </p:nvSpPr>
        <p:spPr bwMode="auto">
          <a:xfrm>
            <a:off x="900113" y="1268413"/>
            <a:ext cx="7056437" cy="525621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922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870700" cy="915988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92275" y="1916113"/>
            <a:ext cx="792163" cy="1441450"/>
          </a:xfrm>
        </p:spPr>
        <p:txBody>
          <a:bodyPr/>
          <a:lstStyle/>
          <a:p>
            <a:pPr marL="444500" indent="-4445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smtClean="0"/>
              <a:t>5</a:t>
            </a:r>
          </a:p>
          <a:p>
            <a:pPr marL="444500" indent="-4445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smtClean="0"/>
              <a:t>3</a:t>
            </a:r>
          </a:p>
          <a:p>
            <a:pPr marL="444500" indent="-444500" eaLnBrk="1" hangingPunct="1">
              <a:lnSpc>
                <a:spcPct val="130000"/>
              </a:lnSpc>
              <a:buFontTx/>
              <a:buAutoNum type="arabicPeriod"/>
            </a:pPr>
            <a:r>
              <a:rPr lang="ru-RU" sz="2400" smtClean="0"/>
              <a:t>1</a:t>
            </a:r>
          </a:p>
        </p:txBody>
      </p:sp>
      <p:graphicFrame>
        <p:nvGraphicFramePr>
          <p:cNvPr id="8909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835150" y="3284538"/>
          <a:ext cx="681038" cy="1152525"/>
        </p:xfrm>
        <a:graphic>
          <a:graphicData uri="http://schemas.openxmlformats.org/presentationml/2006/ole">
            <p:oleObj spid="_x0000_s9218" name="Формула" r:id="rId3" imgW="495000" imgH="838080" progId="Equation.3">
              <p:embed/>
            </p:oleObj>
          </a:graphicData>
        </a:graphic>
      </p:graphicFrame>
      <p:graphicFrame>
        <p:nvGraphicFramePr>
          <p:cNvPr id="9219" name="Rectangle 6"/>
          <p:cNvGraphicFramePr>
            <a:graphicFrameLocks/>
          </p:cNvGraphicFramePr>
          <p:nvPr>
            <p:ph sz="quarter" idx="3"/>
          </p:nvPr>
        </p:nvGraphicFramePr>
        <p:xfrm>
          <a:off x="5181600" y="3733800"/>
          <a:ext cx="2628900" cy="1752600"/>
        </p:xfrm>
        <a:graphic>
          <a:graphicData uri="http://schemas.openxmlformats.org/presentationml/2006/ole">
            <p:oleObj spid="_x0000_s9219" name="Формула" r:id="rId4" imgW="0" imgH="0" progId="Equation.3">
              <p:embed/>
            </p:oleObj>
          </a:graphicData>
        </a:graphic>
      </p:graphicFrame>
      <p:sp>
        <p:nvSpPr>
          <p:cNvPr id="9230" name="Text Box 9"/>
          <p:cNvSpPr txBox="1">
            <a:spLocks noChangeArrowheads="1"/>
          </p:cNvSpPr>
          <p:nvPr/>
        </p:nvSpPr>
        <p:spPr bwMode="auto">
          <a:xfrm>
            <a:off x="4140200" y="2492375"/>
            <a:ext cx="2736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89098" name="Object 10"/>
          <p:cNvGraphicFramePr>
            <a:graphicFrameLocks noChangeAspect="1"/>
          </p:cNvGraphicFramePr>
          <p:nvPr/>
        </p:nvGraphicFramePr>
        <p:xfrm>
          <a:off x="2843213" y="2060575"/>
          <a:ext cx="1497012" cy="2305050"/>
        </p:xfrm>
        <a:graphic>
          <a:graphicData uri="http://schemas.openxmlformats.org/presentationml/2006/ole">
            <p:oleObj spid="_x0000_s9220" name="Формула" r:id="rId5" imgW="914400" imgH="1409400" progId="Equation.3">
              <p:embed/>
            </p:oleObj>
          </a:graphicData>
        </a:graphic>
      </p:graphicFrame>
      <p:graphicFrame>
        <p:nvGraphicFramePr>
          <p:cNvPr id="9221" name="Object 11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p:oleObj spid="_x0000_s9221" name="Формула" r:id="rId6" imgW="126720" imgH="241200" progId="Equation.3">
              <p:embed/>
            </p:oleObj>
          </a:graphicData>
        </a:graphic>
      </p:graphicFrame>
      <p:sp>
        <p:nvSpPr>
          <p:cNvPr id="89102" name="WordArt 14"/>
          <p:cNvSpPr>
            <a:spLocks noChangeArrowheads="1" noChangeShapeType="1" noTextEdit="1"/>
          </p:cNvSpPr>
          <p:nvPr/>
        </p:nvSpPr>
        <p:spPr bwMode="auto">
          <a:xfrm>
            <a:off x="2700338" y="404813"/>
            <a:ext cx="302418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Ответы 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908175" y="141287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i="1">
                <a:solidFill>
                  <a:schemeClr val="hlink"/>
                </a:solidFill>
                <a:latin typeface="Kunstler Script" pitchFamily="66" charset="0"/>
              </a:rPr>
              <a:t>Уровень А</a:t>
            </a:r>
          </a:p>
        </p:txBody>
      </p:sp>
      <p:graphicFrame>
        <p:nvGraphicFramePr>
          <p:cNvPr id="9222" name="Object 17"/>
          <p:cNvGraphicFramePr>
            <a:graphicFrameLocks noChangeAspect="1"/>
          </p:cNvGraphicFramePr>
          <p:nvPr/>
        </p:nvGraphicFramePr>
        <p:xfrm>
          <a:off x="4514850" y="3365500"/>
          <a:ext cx="114300" cy="127000"/>
        </p:xfrm>
        <a:graphic>
          <a:graphicData uri="http://schemas.openxmlformats.org/presentationml/2006/ole">
            <p:oleObj spid="_x0000_s9222" name="Формула" r:id="rId7" imgW="114120" imgH="126720" progId="Equation.3">
              <p:embed/>
            </p:oleObj>
          </a:graphicData>
        </a:graphic>
      </p:graphicFrame>
      <p:graphicFrame>
        <p:nvGraphicFramePr>
          <p:cNvPr id="9223" name="Object 18"/>
          <p:cNvGraphicFramePr>
            <a:graphicFrameLocks noChangeAspect="1"/>
          </p:cNvGraphicFramePr>
          <p:nvPr/>
        </p:nvGraphicFramePr>
        <p:xfrm>
          <a:off x="6516688" y="1989138"/>
          <a:ext cx="857250" cy="2016125"/>
        </p:xfrm>
        <a:graphic>
          <a:graphicData uri="http://schemas.openxmlformats.org/presentationml/2006/ole">
            <p:oleObj spid="_x0000_s9223" name="Формула" r:id="rId8" imgW="507960" imgH="1193760" progId="Equation.3">
              <p:embed/>
            </p:oleObj>
          </a:graphicData>
        </a:graphic>
      </p:graphicFrame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6227763" y="1484313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chemeClr val="hlink"/>
                </a:solidFill>
              </a:rPr>
              <a:t>Уровень С</a:t>
            </a:r>
          </a:p>
        </p:txBody>
      </p:sp>
      <p:sp>
        <p:nvSpPr>
          <p:cNvPr id="9234" name="Text Box 20"/>
          <p:cNvSpPr txBox="1">
            <a:spLocks noChangeArrowheads="1"/>
          </p:cNvSpPr>
          <p:nvPr/>
        </p:nvSpPr>
        <p:spPr bwMode="auto">
          <a:xfrm>
            <a:off x="4787900" y="1484313"/>
            <a:ext cx="1081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chemeClr val="hlink"/>
                </a:solidFill>
              </a:rPr>
              <a:t>Уровень В</a:t>
            </a:r>
          </a:p>
        </p:txBody>
      </p:sp>
      <p:graphicFrame>
        <p:nvGraphicFramePr>
          <p:cNvPr id="9224" name="Object 21"/>
          <p:cNvGraphicFramePr>
            <a:graphicFrameLocks noChangeAspect="1"/>
          </p:cNvGraphicFramePr>
          <p:nvPr/>
        </p:nvGraphicFramePr>
        <p:xfrm>
          <a:off x="4787900" y="1916113"/>
          <a:ext cx="1006475" cy="2663825"/>
        </p:xfrm>
        <a:graphic>
          <a:graphicData uri="http://schemas.openxmlformats.org/presentationml/2006/ole">
            <p:oleObj spid="_x0000_s9224" name="Формула" r:id="rId9" imgW="749160" imgH="1981080" progId="Equation.3">
              <p:embed/>
            </p:oleObj>
          </a:graphicData>
        </a:graphic>
      </p:graphicFrame>
      <p:sp>
        <p:nvSpPr>
          <p:cNvPr id="9235" name="Line 22"/>
          <p:cNvSpPr>
            <a:spLocks noChangeShapeType="1"/>
          </p:cNvSpPr>
          <p:nvPr/>
        </p:nvSpPr>
        <p:spPr bwMode="auto">
          <a:xfrm>
            <a:off x="2555875" y="1989138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9236" name="Line 23"/>
          <p:cNvSpPr>
            <a:spLocks noChangeShapeType="1"/>
          </p:cNvSpPr>
          <p:nvPr/>
        </p:nvSpPr>
        <p:spPr bwMode="auto">
          <a:xfrm>
            <a:off x="4500563" y="1916113"/>
            <a:ext cx="0" cy="388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9237" name="Line 24"/>
          <p:cNvSpPr>
            <a:spLocks noChangeShapeType="1"/>
          </p:cNvSpPr>
          <p:nvPr/>
        </p:nvSpPr>
        <p:spPr bwMode="auto">
          <a:xfrm>
            <a:off x="6227763" y="1916113"/>
            <a:ext cx="0" cy="396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20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  <p:bldP spid="891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EB875-3C10-4053-92B6-690A8475615E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404813"/>
            <a:ext cx="5041900" cy="808037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9933FF"/>
                </a:solidFill>
              </a:rPr>
              <a:t>Литература</a:t>
            </a:r>
            <a:r>
              <a:rPr lang="en-US" smtClean="0">
                <a:solidFill>
                  <a:srgbClr val="9933FF"/>
                </a:solidFill>
              </a:rPr>
              <a:t> </a:t>
            </a:r>
            <a:endParaRPr lang="ru-RU" smtClean="0">
              <a:solidFill>
                <a:srgbClr val="9933FF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57338"/>
            <a:ext cx="6551613" cy="18002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1400" smtClean="0">
                <a:latin typeface="Times New Roman" pitchFamily="18" charset="0"/>
              </a:rPr>
              <a:t>Ш. А. Алимов. Ю М. Колягин Алгебра и начала анализа 10 – 11кл М., просвещение 2002 г.</a:t>
            </a:r>
          </a:p>
          <a:p>
            <a:pPr eaLnBrk="1" hangingPunct="1">
              <a:lnSpc>
                <a:spcPct val="150000"/>
              </a:lnSpc>
            </a:pPr>
            <a:r>
              <a:rPr lang="ru-RU" sz="1400" smtClean="0">
                <a:latin typeface="Times New Roman" pitchFamily="18" charset="0"/>
              </a:rPr>
              <a:t>Г. В.  Дорофеев, Г. К. Муравин, е. А. Седова сборник заданий  для проведения письменного экзамена по математике (курс А ) и алгебре и началам анализа (курс В) за курс средней школы. Дрофа , 2002г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87044" name="Picture 4" descr="ag00040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06560">
            <a:off x="3924300" y="476250"/>
            <a:ext cx="12192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9" name="WordArt 9"/>
          <p:cNvSpPr>
            <a:spLocks noChangeArrowheads="1" noChangeShapeType="1" noTextEdit="1"/>
          </p:cNvSpPr>
          <p:nvPr/>
        </p:nvSpPr>
        <p:spPr bwMode="auto">
          <a:xfrm>
            <a:off x="2700338" y="2492375"/>
            <a:ext cx="4824412" cy="3095625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1494508"/>
              </a:avLst>
            </a:prstTxWarp>
          </a:bodyPr>
          <a:lstStyle/>
          <a:p>
            <a:pPr algn="ctr"/>
            <a:r>
              <a:rPr lang="ru-RU" sz="2400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lgerian"/>
              </a:rPr>
              <a:t>Делу  время,  </a:t>
            </a:r>
          </a:p>
          <a:p>
            <a:pPr algn="ctr"/>
            <a:endParaRPr lang="ru-RU" sz="2400" i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lgerian"/>
            </a:endParaRPr>
          </a:p>
          <a:p>
            <a:pPr algn="ctr"/>
            <a:r>
              <a:rPr lang="ru-RU" sz="2400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lgerian"/>
              </a:rPr>
              <a:t>делу  время, </a:t>
            </a:r>
          </a:p>
          <a:p>
            <a:pPr algn="ctr"/>
            <a:endParaRPr lang="ru-RU" sz="2400" i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lgerian"/>
            </a:endParaRPr>
          </a:p>
          <a:p>
            <a:pPr algn="ctr"/>
            <a:r>
              <a:rPr lang="ru-RU" sz="2400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lgerian"/>
              </a:rPr>
              <a:t>а....  потехе  час!</a:t>
            </a:r>
          </a:p>
          <a:p>
            <a:pPr algn="ctr"/>
            <a:endParaRPr lang="ru-RU" sz="2400" i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lgerian"/>
            </a:endParaRPr>
          </a:p>
        </p:txBody>
      </p:sp>
      <p:sp>
        <p:nvSpPr>
          <p:cNvPr id="16389" name="AutoShape 10" descr="Почтовая бумага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56550" y="6237288"/>
            <a:ext cx="576263" cy="360362"/>
          </a:xfrm>
          <a:prstGeom prst="actionButtonHom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6390" name="AutoShape 11" descr="Почтовая бумага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956550" y="5734050"/>
            <a:ext cx="576263" cy="360363"/>
          </a:xfrm>
          <a:prstGeom prst="actionButtonReturn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417 0.47036 C -0.35503 0.46851 -0.35573 0.46643 -0.35694 0.46481 C -0.35816 0.46319 -0.36007 0.46296 -0.36111 0.4611 C -0.36875 0.44837 -0.35469 0.46249 -0.36667 0.45185 C -0.36927 0.44328 -0.37378 0.43773 -0.37639 0.42962 C -0.3776 0.42615 -0.37917 0.41851 -0.37917 0.41851 C -0.37865 0.36411 -0.37899 0.30995 -0.37778 0.25555 C -0.37726 0.23518 -0.36389 0.22592 -0.35139 0.22036 C -0.33941 0.22106 -0.32656 0.21805 -0.31528 0.22407 C -0.29792 0.23333 -0.31944 0.22708 -0.3 0.23148 C -0.28003 0.24212 -0.27326 0.2581 -0.26111 0.27962 C -0.25625 0.30532 -0.25208 0.33055 -0.24583 0.35555 C -0.2408 0.37546 -0.23976 0.39675 -0.23472 0.41666 C -0.23333 0.43958 -0.23194 0.48148 -0.21528 0.49629 C -0.20729 0.51735 -0.18993 0.53217 -0.17639 0.54629 C -0.17431 0.54837 -0.17309 0.55185 -0.17083 0.5537 C -0.16875 0.55555 -0.16615 0.55578 -0.16389 0.5574 C -0.15417 0.56458 -0.16233 0.56134 -0.15278 0.57036 C -0.14687 0.57615 -0.14062 0.58124 -0.13472 0.58703 C -0.11458 0.60624 -0.08021 0.6287 -0.05556 0.63333 C -0.00399 0.65624 0.03941 0.6162 0.0875 0.60555 C 0.09809 0.59698 0.10556 0.58888 0.11528 0.57962 C 0.1191 0.57592 0.12743 0.56782 0.12917 0.56296 C 0.13576 0.54513 0.14653 0.5236 0.15556 0.5074 C 0.15712 0.49513 0.15816 0.48217 0.16111 0.47036 C 0.16024 0.45208 0.16128 0.4287 0.15694 0.40925 C 0.15139 0.38472 0.13872 0.36319 0.12639 0.34444 C 0.1224 0.33842 0.11788 0.33032 0.1125 0.32592 C 0.11042 0.32407 0.10764 0.32407 0.10556 0.32222 C 0.09583 0.31435 0.09392 0.30902 0.08333 0.30555 C 0.07865 0.30138 0.07448 0.29606 0.06944 0.29259 C 0.06441 0.28911 0.05417 0.28518 0.04861 0.28333 C 0.04253 0.278 0.03628 0.27592 0.02917 0.27407 C 0.02049 0.26249 0.00347 0.25763 -0.00833 0.25555 C -0.00972 0.25485 -0.01111 0.25416 -0.0125 0.2537 C -0.01528 0.25277 -0.01806 0.25277 -0.02083 0.25185 C -0.02934 0.24884 -0.03733 0.24351 -0.04583 0.24073 C -0.05382 0.23356 -0.07049 0.23055 -0.08056 0.22777 C -0.08576 0.22083 -0.09271 0.21712 -0.09722 0.20925 C -0.10434 0.19722 -0.10747 0.18657 -0.11111 0.17222 C -0.11076 0.16273 -0.11424 0.13032 -0.10417 0.11851 C -0.10174 0.1155 -0.09861 0.11365 -0.09583 0.1111 C -0.09271 0.10833 -0.08472 0.1074 -0.08472 0.1074 C -0.06615 0.1081 -0.04774 0.1081 -0.02917 0.10925 C -0.02101 0.10972 -0.01215 0.11643 -0.00417 0.11851 C 0.00538 0.12106 0.01406 0.12685 0.02361 0.12962 C 0.0283 0.13101 0.0375 0.13333 0.0375 0.13333 C 0.05069 0.14212 0.04045 0.13657 0.06806 0.13888 C 0.08142 0.14004 0.10833 0.14259 0.10833 0.14259 C 0.15 0.14189 0.19601 0.15995 0.23333 0.13518 C 0.23802 0.13194 0.24219 0.12823 0.24722 0.12592 C 0.25035 0.12268 0.25417 0.12036 0.25694 0.11666 C 0.2599 0.11273 0.26233 0.10763 0.26528 0.1037 C 0.26476 0.09328 0.26563 0.0824 0.26389 0.07222 C 0.26181 0.05995 0.24757 0.0486 0.24028 0.04444 C 0.23299 0.04004 0.2283 0.03217 0.22083 0.02777 C 0.21128 0.02222 0.20035 0.02129 0.19028 0.01851 C 0.18837 0.01805 0.18663 0.01666 0.18472 0.01666 C 0.13247 0.0155 0.08003 0.0155 0.02778 0.01481 C 0.02309 0.01365 0.01858 0.01226 0.01389 0.0111 C 0.00868 0.00972 0.00538 -8.14815E-6 3.33333E-6 -8.14815E-6 " pathEditMode="relative" ptsTypes="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9D86E-2924-4E20-B583-0F4121C79C5D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13315" name="Picture 12" descr="далее">
            <a:hlinkClick r:id="rId3" action="ppaction://hlinksldjump"/>
          </p:cNvPr>
          <p:cNvPicPr>
            <a:picLocks noGrp="1" noChangeAspect="1" noChangeArrowheads="1" noChangeShapeType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524750" y="5300663"/>
            <a:ext cx="952500" cy="838200"/>
          </a:xfrm>
        </p:spPr>
      </p:pic>
      <p:sp>
        <p:nvSpPr>
          <p:cNvPr id="9287" name="Rectangle 71"/>
          <p:cNvSpPr>
            <a:spLocks noGrp="1" noChangeArrowheads="1"/>
          </p:cNvSpPr>
          <p:nvPr>
            <p:ph type="title"/>
          </p:nvPr>
        </p:nvSpPr>
        <p:spPr>
          <a:xfrm>
            <a:off x="1187450" y="549275"/>
            <a:ext cx="6870700" cy="1006475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FF00FF"/>
                </a:solidFill>
              </a:rPr>
              <a:t>Показательными </a:t>
            </a:r>
            <a:r>
              <a:rPr lang="ru-RU" sz="2000" i="1" smtClean="0"/>
              <a:t>принято</a:t>
            </a:r>
            <a:r>
              <a:rPr lang="ru-RU" sz="2000" i="1" smtClean="0">
                <a:solidFill>
                  <a:srgbClr val="FF00FF"/>
                </a:solidFill>
              </a:rPr>
              <a:t> </a:t>
            </a:r>
            <a:r>
              <a:rPr lang="ru-RU" sz="2000" b="1" i="1" smtClean="0"/>
              <a:t>называть уравнения, в которых неизвестное входит  только в показатели степеней с постоянными основаниями</a:t>
            </a:r>
            <a:r>
              <a:rPr lang="ru-RU" sz="2400" b="1" i="1" smtClean="0"/>
              <a:t>  </a:t>
            </a:r>
            <a:endParaRPr lang="ru-RU" sz="4000" smtClean="0">
              <a:solidFill>
                <a:srgbClr val="FF00FF"/>
              </a:solidFill>
            </a:endParaRPr>
          </a:p>
        </p:txBody>
      </p:sp>
      <p:sp>
        <p:nvSpPr>
          <p:cNvPr id="13317" name="Text Box 72"/>
          <p:cNvSpPr txBox="1">
            <a:spLocks noChangeArrowheads="1"/>
          </p:cNvSpPr>
          <p:nvPr/>
        </p:nvSpPr>
        <p:spPr bwMode="auto">
          <a:xfrm>
            <a:off x="2627313" y="2636838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latin typeface="Comic Sans MS" pitchFamily="66" charset="0"/>
            </a:endParaRPr>
          </a:p>
        </p:txBody>
      </p:sp>
      <p:sp>
        <p:nvSpPr>
          <p:cNvPr id="9296" name="Text Box 80"/>
          <p:cNvSpPr txBox="1">
            <a:spLocks noChangeArrowheads="1"/>
          </p:cNvSpPr>
          <p:nvPr/>
        </p:nvSpPr>
        <p:spPr bwMode="auto">
          <a:xfrm>
            <a:off x="755650" y="1844675"/>
            <a:ext cx="7777163" cy="2895600"/>
          </a:xfrm>
          <a:prstGeom prst="rect">
            <a:avLst/>
          </a:prstGeom>
          <a:noFill/>
          <a:ln w="57150" cmpd="thinThick">
            <a:pattFill prst="pct80">
              <a:fgClr>
                <a:schemeClr val="bg2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Font typeface="Comic Sans MS" pitchFamily="66" charset="0"/>
              <a:buBlip>
                <a:blip r:embed="rId5"/>
              </a:buBlip>
            </a:pPr>
            <a:r>
              <a:rPr lang="ru-RU" sz="1800" b="1" i="1">
                <a:latin typeface="Comic Sans MS" pitchFamily="66" charset="0"/>
              </a:rPr>
              <a:t>   Все показательные уравнения сводятся к простейшим показательным уравнениям или уравнениям с одинаковыми основаниями в обеих частях, или с </a:t>
            </a:r>
            <a:r>
              <a:rPr lang="ru-RU" sz="1800" b="1">
                <a:latin typeface="Comic Sans MS" pitchFamily="66" charset="0"/>
              </a:rPr>
              <a:t>1</a:t>
            </a:r>
            <a:r>
              <a:rPr lang="ru-RU" sz="1800" b="1" i="1">
                <a:latin typeface="Comic Sans MS" pitchFamily="66" charset="0"/>
              </a:rPr>
              <a:t> в правой части уравнения. В последнем случае нет необходимости представлять </a:t>
            </a:r>
            <a:r>
              <a:rPr lang="ru-RU" sz="1800" b="1">
                <a:latin typeface="Comic Sans MS" pitchFamily="66" charset="0"/>
              </a:rPr>
              <a:t>1</a:t>
            </a:r>
            <a:r>
              <a:rPr lang="ru-RU" sz="1800" b="1" i="1">
                <a:latin typeface="Comic Sans MS" pitchFamily="66" charset="0"/>
              </a:rPr>
              <a:t> как степень с соответствующим основанием и нулевым показателем. Решения стандартны, а значит, не требуют воспроизведения теоретических фактов – так, например, можно не ссылаться на свойство монотонности, из которого следует обратимость показательной функции, позволяющая утверждать единственность корня уравнения.</a:t>
            </a:r>
            <a:r>
              <a:rPr lang="ru-RU" sz="1800" b="1">
                <a:latin typeface="Comic Sans MS" pitchFamily="66" charset="0"/>
              </a:rPr>
              <a:t> </a:t>
            </a:r>
          </a:p>
        </p:txBody>
      </p:sp>
      <p:sp>
        <p:nvSpPr>
          <p:cNvPr id="9298" name="Text Box 82"/>
          <p:cNvSpPr txBox="1">
            <a:spLocks noChangeArrowheads="1"/>
          </p:cNvSpPr>
          <p:nvPr/>
        </p:nvSpPr>
        <p:spPr bwMode="auto">
          <a:xfrm>
            <a:off x="900113" y="5013325"/>
            <a:ext cx="7272337" cy="341313"/>
          </a:xfrm>
          <a:prstGeom prst="rect">
            <a:avLst/>
          </a:prstGeom>
          <a:noFill/>
          <a:ln w="57150" cmpd="thickThin">
            <a:pattFill prst="pct90">
              <a:fgClr>
                <a:schemeClr val="bg2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Blip>
                <a:blip r:embed="rId5"/>
              </a:buBlip>
            </a:pPr>
            <a:r>
              <a:rPr lang="ru-RU" sz="1800" i="1">
                <a:latin typeface="Comic Sans MS" pitchFamily="66" charset="0"/>
              </a:rPr>
              <a:t>а </a:t>
            </a:r>
            <a:r>
              <a:rPr lang="en-US" sz="1800" i="1" baseline="30000">
                <a:latin typeface="Comic Sans MS" pitchFamily="66" charset="0"/>
              </a:rPr>
              <a:t>f</a:t>
            </a:r>
            <a:r>
              <a:rPr lang="ru-RU" sz="1800" i="1" baseline="30000">
                <a:latin typeface="Comic Sans MS" pitchFamily="66" charset="0"/>
              </a:rPr>
              <a:t>(</a:t>
            </a:r>
            <a:r>
              <a:rPr lang="en-US" sz="1800" i="1" baseline="30000">
                <a:latin typeface="Comic Sans MS" pitchFamily="66" charset="0"/>
              </a:rPr>
              <a:t>x</a:t>
            </a:r>
            <a:r>
              <a:rPr lang="ru-RU" sz="1800" i="1" baseline="30000">
                <a:latin typeface="Comic Sans MS" pitchFamily="66" charset="0"/>
              </a:rPr>
              <a:t>)</a:t>
            </a:r>
            <a:r>
              <a:rPr lang="ru-RU" sz="1800" i="1">
                <a:latin typeface="Comic Sans MS" pitchFamily="66" charset="0"/>
              </a:rPr>
              <a:t> = а </a:t>
            </a:r>
            <a:r>
              <a:rPr lang="en-US" sz="1800" i="1" baseline="30000">
                <a:latin typeface="Comic Sans MS" pitchFamily="66" charset="0"/>
              </a:rPr>
              <a:t>g</a:t>
            </a:r>
            <a:r>
              <a:rPr lang="ru-RU" sz="1800" i="1" baseline="30000">
                <a:latin typeface="Comic Sans MS" pitchFamily="66" charset="0"/>
              </a:rPr>
              <a:t>(</a:t>
            </a:r>
            <a:r>
              <a:rPr lang="en-US" sz="1800" i="1" baseline="30000">
                <a:latin typeface="Comic Sans MS" pitchFamily="66" charset="0"/>
              </a:rPr>
              <a:t>x</a:t>
            </a:r>
            <a:r>
              <a:rPr lang="ru-RU" sz="1800" i="1" baseline="30000">
                <a:latin typeface="Comic Sans MS" pitchFamily="66" charset="0"/>
              </a:rPr>
              <a:t>)</a:t>
            </a:r>
            <a:r>
              <a:rPr lang="ru-RU" sz="1800" i="1">
                <a:latin typeface="Comic Sans MS" pitchFamily="66" charset="0"/>
              </a:rPr>
              <a:t>  где а &gt; 0,  </a:t>
            </a:r>
            <a:r>
              <a:rPr lang="en-US" sz="1800" i="1">
                <a:latin typeface="Comic Sans MS" pitchFamily="66" charset="0"/>
              </a:rPr>
              <a:t>a </a:t>
            </a:r>
            <a:r>
              <a:rPr lang="ru-RU" sz="1800" i="1">
                <a:latin typeface="Comic Sans MS" pitchFamily="66" charset="0"/>
                <a:sym typeface="Symbol" pitchFamily="18" charset="2"/>
              </a:rPr>
              <a:t></a:t>
            </a:r>
            <a:r>
              <a:rPr lang="ru-RU" sz="1800" i="1">
                <a:latin typeface="Comic Sans MS" pitchFamily="66" charset="0"/>
              </a:rPr>
              <a:t> </a:t>
            </a:r>
            <a:r>
              <a:rPr lang="ru-RU" sz="1800">
                <a:latin typeface="Comic Sans MS" pitchFamily="66" charset="0"/>
              </a:rPr>
              <a:t>1</a:t>
            </a:r>
            <a:r>
              <a:rPr lang="ru-RU" sz="1800" i="1">
                <a:latin typeface="Comic Sans MS" pitchFamily="66" charset="0"/>
              </a:rPr>
              <a:t> </a:t>
            </a:r>
            <a:r>
              <a:rPr lang="ru-RU" sz="1800">
                <a:latin typeface="Comic Sans MS" pitchFamily="66" charset="0"/>
              </a:rPr>
              <a:t>равносильно уравнению</a:t>
            </a:r>
            <a:r>
              <a:rPr lang="ru-RU" sz="1800" i="1">
                <a:latin typeface="Comic Sans MS" pitchFamily="66" charset="0"/>
              </a:rPr>
              <a:t> </a:t>
            </a:r>
            <a:r>
              <a:rPr lang="en-US" sz="1800" i="1">
                <a:latin typeface="Comic Sans MS" pitchFamily="66" charset="0"/>
              </a:rPr>
              <a:t>f</a:t>
            </a:r>
            <a:r>
              <a:rPr lang="ru-RU" sz="1800">
                <a:latin typeface="Comic Sans MS" pitchFamily="66" charset="0"/>
              </a:rPr>
              <a:t>(</a:t>
            </a:r>
            <a:r>
              <a:rPr lang="en-US" sz="1800" i="1">
                <a:latin typeface="Comic Sans MS" pitchFamily="66" charset="0"/>
              </a:rPr>
              <a:t>x</a:t>
            </a:r>
            <a:r>
              <a:rPr lang="ru-RU" sz="1800">
                <a:latin typeface="Comic Sans MS" pitchFamily="66" charset="0"/>
              </a:rPr>
              <a:t>) = </a:t>
            </a:r>
            <a:r>
              <a:rPr lang="en-US" sz="1800" i="1">
                <a:latin typeface="Comic Sans MS" pitchFamily="66" charset="0"/>
              </a:rPr>
              <a:t>g</a:t>
            </a:r>
            <a:r>
              <a:rPr lang="ru-RU" sz="1800">
                <a:latin typeface="Comic Sans MS" pitchFamily="66" charset="0"/>
              </a:rPr>
              <a:t>(</a:t>
            </a:r>
            <a:r>
              <a:rPr lang="en-US" sz="1800" i="1">
                <a:latin typeface="Comic Sans MS" pitchFamily="66" charset="0"/>
              </a:rPr>
              <a:t>x</a:t>
            </a:r>
            <a:r>
              <a:rPr lang="ru-RU" sz="1800">
                <a:latin typeface="Comic Sans MS" pitchFamily="66" charset="0"/>
              </a:rPr>
              <a:t>)</a:t>
            </a:r>
          </a:p>
        </p:txBody>
      </p:sp>
      <p:sp>
        <p:nvSpPr>
          <p:cNvPr id="13320" name="AutoShape 85" descr="Почтовая бумага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885113" y="6237288"/>
            <a:ext cx="576262" cy="360362"/>
          </a:xfrm>
          <a:prstGeom prst="actionButtonBeginning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F5849-9E9D-461E-B957-5DF9B47FBFBE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419475" y="260350"/>
            <a:ext cx="2971800" cy="914400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  <a:latin typeface="Sylfaen" pitchFamily="18" charset="0"/>
              </a:rPr>
              <a:t>Уровни</a:t>
            </a:r>
          </a:p>
        </p:txBody>
      </p:sp>
      <p:sp>
        <p:nvSpPr>
          <p:cNvPr id="16387" name="Rectangle 3" descr="Букет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516688" y="1773238"/>
            <a:ext cx="2133600" cy="914400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lang="ru-RU" sz="2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ivaldi" pitchFamily="66" charset="0"/>
              </a:rPr>
              <a:t>Уровень</a:t>
            </a:r>
            <a:r>
              <a:rPr lang="ru-RU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ivaldi" pitchFamily="66" charset="0"/>
              </a:rPr>
              <a:t> </a:t>
            </a:r>
            <a:r>
              <a:rPr lang="ru-RU" sz="2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ivaldi" pitchFamily="66" charset="0"/>
              </a:rPr>
              <a:t>С</a:t>
            </a:r>
          </a:p>
        </p:txBody>
      </p:sp>
      <p:sp>
        <p:nvSpPr>
          <p:cNvPr id="16388" name="Rectangle 4" descr="Букет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563938" y="1773238"/>
            <a:ext cx="2133600" cy="914400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ru-RU" sz="2800" i="1">
                <a:solidFill>
                  <a:srgbClr val="4037F7"/>
                </a:solidFill>
                <a:latin typeface="Vivaldi" pitchFamily="66" charset="0"/>
              </a:rPr>
              <a:t>Уровень</a:t>
            </a:r>
            <a:r>
              <a:rPr lang="ru-RU" sz="1800" i="1">
                <a:solidFill>
                  <a:srgbClr val="4037F7"/>
                </a:solidFill>
                <a:latin typeface="Vivaldi" pitchFamily="66" charset="0"/>
              </a:rPr>
              <a:t> </a:t>
            </a:r>
            <a:r>
              <a:rPr lang="ru-RU" sz="2800" i="1">
                <a:solidFill>
                  <a:srgbClr val="4037F7"/>
                </a:solidFill>
                <a:latin typeface="Vivaldi" pitchFamily="66" charset="0"/>
              </a:rPr>
              <a:t>В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419475" y="3357563"/>
            <a:ext cx="2519363" cy="24399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7" dist="140276" dir="10488334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/>
          <a:lstStyle/>
          <a:p>
            <a:pPr>
              <a:buFontTx/>
              <a:buBlip>
                <a:blip r:embed="rId8"/>
              </a:buBlip>
              <a:defRPr/>
            </a:pPr>
            <a:r>
              <a:rPr lang="ru-RU">
                <a:latin typeface="Times New Roman" pitchFamily="18" charset="0"/>
              </a:rPr>
              <a:t> Выполнять несложные </a:t>
            </a:r>
          </a:p>
          <a:p>
            <a:pPr>
              <a:defRPr/>
            </a:pPr>
            <a:r>
              <a:rPr lang="ru-RU">
                <a:latin typeface="Times New Roman" pitchFamily="18" charset="0"/>
              </a:rPr>
              <a:t>преобразования выражений </a:t>
            </a:r>
          </a:p>
          <a:p>
            <a:pPr>
              <a:defRPr/>
            </a:pPr>
            <a:r>
              <a:rPr lang="ru-RU">
                <a:latin typeface="Times New Roman" pitchFamily="18" charset="0"/>
              </a:rPr>
              <a:t>применяя ограниченный набор</a:t>
            </a:r>
          </a:p>
          <a:p>
            <a:pPr>
              <a:defRPr/>
            </a:pPr>
            <a:r>
              <a:rPr lang="ru-RU">
                <a:latin typeface="Times New Roman" pitchFamily="18" charset="0"/>
              </a:rPr>
              <a:t> формул связанных со </a:t>
            </a:r>
          </a:p>
          <a:p>
            <a:pPr>
              <a:defRPr/>
            </a:pPr>
            <a:r>
              <a:rPr lang="ru-RU">
                <a:latin typeface="Times New Roman" pitchFamily="18" charset="0"/>
              </a:rPr>
              <a:t>свойствами степеней</a:t>
            </a:r>
          </a:p>
          <a:p>
            <a:pPr>
              <a:buFontTx/>
              <a:buBlip>
                <a:blip r:embed="rId8"/>
              </a:buBlip>
              <a:defRPr/>
            </a:pPr>
            <a:r>
              <a:rPr lang="ru-RU">
                <a:latin typeface="Times New Roman" pitchFamily="18" charset="0"/>
              </a:rPr>
              <a:t> решать нетиповые задачи </a:t>
            </a:r>
          </a:p>
          <a:p>
            <a:pPr>
              <a:defRPr/>
            </a:pPr>
            <a:r>
              <a:rPr lang="ru-RU">
                <a:latin typeface="Times New Roman" pitchFamily="18" charset="0"/>
              </a:rPr>
              <a:t>с неоднократным применением</a:t>
            </a:r>
          </a:p>
          <a:p>
            <a:pPr>
              <a:defRPr/>
            </a:pPr>
            <a:r>
              <a:rPr lang="ru-RU">
                <a:latin typeface="Times New Roman" pitchFamily="18" charset="0"/>
              </a:rPr>
              <a:t>изученного математического </a:t>
            </a:r>
          </a:p>
          <a:p>
            <a:pPr>
              <a:defRPr/>
            </a:pPr>
            <a:r>
              <a:rPr lang="ru-RU">
                <a:latin typeface="Times New Roman" pitchFamily="18" charset="0"/>
              </a:rPr>
              <a:t>аппарата</a:t>
            </a:r>
            <a:r>
              <a:rPr lang="ru-RU" sz="1800">
                <a:latin typeface="Comic Sans MS" pitchFamily="66" charset="0"/>
              </a:rPr>
              <a:t>. 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395288" y="3284538"/>
            <a:ext cx="2514600" cy="2438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7" dist="165588" dir="11063922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/>
          <a:lstStyle/>
          <a:p>
            <a:pPr eaLnBrk="0" hangingPunct="0">
              <a:buFontTx/>
              <a:buBlip>
                <a:blip r:embed="rId8"/>
              </a:buBlip>
              <a:defRPr/>
            </a:pPr>
            <a:r>
              <a:rPr lang="ru-RU">
                <a:latin typeface="Blackadder ITC" pitchFamily="82" charset="0"/>
              </a:rPr>
              <a:t> Решать простейшие </a:t>
            </a:r>
            <a:endParaRPr lang="en-US">
              <a:latin typeface="Blackadder ITC" pitchFamily="82" charset="0"/>
            </a:endParaRPr>
          </a:p>
          <a:p>
            <a:pPr eaLnBrk="0" hangingPunct="0">
              <a:defRPr/>
            </a:pPr>
            <a:r>
              <a:rPr lang="ru-RU">
                <a:latin typeface="Blackadder ITC" pitchFamily="82" charset="0"/>
              </a:rPr>
              <a:t>показательные</a:t>
            </a:r>
          </a:p>
          <a:p>
            <a:pPr eaLnBrk="0" hangingPunct="0">
              <a:defRPr/>
            </a:pPr>
            <a:r>
              <a:rPr lang="ru-RU">
                <a:latin typeface="Blackadder ITC" pitchFamily="82" charset="0"/>
              </a:rPr>
              <a:t>уравнения  вида</a:t>
            </a:r>
          </a:p>
          <a:p>
            <a:pPr eaLnBrk="0" hangingPunct="0">
              <a:defRPr/>
            </a:pPr>
            <a:r>
              <a:rPr lang="ru-RU" i="1">
                <a:latin typeface="Blackadder ITC" pitchFamily="82" charset="0"/>
              </a:rPr>
              <a:t>а</a:t>
            </a:r>
            <a:r>
              <a:rPr lang="en-US" i="1" baseline="30000">
                <a:latin typeface="Blackadder ITC" pitchFamily="82" charset="0"/>
              </a:rPr>
              <a:t>f</a:t>
            </a:r>
            <a:r>
              <a:rPr lang="ru-RU" i="1" baseline="30000">
                <a:latin typeface="Blackadder ITC" pitchFamily="82" charset="0"/>
              </a:rPr>
              <a:t>(</a:t>
            </a:r>
            <a:r>
              <a:rPr lang="en-US" i="1" baseline="30000">
                <a:latin typeface="Blackadder ITC" pitchFamily="82" charset="0"/>
              </a:rPr>
              <a:t>x</a:t>
            </a:r>
            <a:r>
              <a:rPr lang="ru-RU" i="1" baseline="30000">
                <a:latin typeface="Blackadder ITC" pitchFamily="82" charset="0"/>
              </a:rPr>
              <a:t>)</a:t>
            </a:r>
            <a:r>
              <a:rPr lang="ru-RU" i="1">
                <a:latin typeface="Blackadder ITC" pitchFamily="82" charset="0"/>
              </a:rPr>
              <a:t> = а</a:t>
            </a:r>
            <a:r>
              <a:rPr lang="ru-RU">
                <a:latin typeface="Blackadder ITC" pitchFamily="82" charset="0"/>
              </a:rPr>
              <a:t> </a:t>
            </a:r>
            <a:r>
              <a:rPr lang="en-US" i="1" baseline="30000">
                <a:latin typeface="Blackadder ITC" pitchFamily="82" charset="0"/>
              </a:rPr>
              <a:t>g</a:t>
            </a:r>
            <a:r>
              <a:rPr lang="ru-RU" i="1" baseline="30000">
                <a:latin typeface="Blackadder ITC" pitchFamily="82" charset="0"/>
              </a:rPr>
              <a:t>(</a:t>
            </a:r>
            <a:r>
              <a:rPr lang="en-US" i="1" baseline="30000">
                <a:latin typeface="Blackadder ITC" pitchFamily="82" charset="0"/>
              </a:rPr>
              <a:t>x</a:t>
            </a:r>
            <a:r>
              <a:rPr lang="ru-RU" i="1" baseline="30000">
                <a:latin typeface="Blackadder ITC" pitchFamily="82" charset="0"/>
              </a:rPr>
              <a:t>)</a:t>
            </a:r>
            <a:r>
              <a:rPr lang="ru-RU" i="1">
                <a:latin typeface="Blackadder ITC" pitchFamily="82" charset="0"/>
              </a:rPr>
              <a:t>  где</a:t>
            </a:r>
          </a:p>
          <a:p>
            <a:pPr eaLnBrk="0" hangingPunct="0">
              <a:defRPr/>
            </a:pPr>
            <a:r>
              <a:rPr lang="ru-RU" i="1">
                <a:latin typeface="Blackadder ITC" pitchFamily="82" charset="0"/>
              </a:rPr>
              <a:t> а &gt; </a:t>
            </a:r>
            <a:r>
              <a:rPr lang="en-US" i="1">
                <a:latin typeface="Blackadder ITC" pitchFamily="82" charset="0"/>
              </a:rPr>
              <a:t>0</a:t>
            </a:r>
            <a:r>
              <a:rPr lang="ru-RU" i="1">
                <a:latin typeface="Blackadder ITC" pitchFamily="82" charset="0"/>
              </a:rPr>
              <a:t>  </a:t>
            </a:r>
            <a:r>
              <a:rPr lang="en-US" i="1">
                <a:latin typeface="Blackadder ITC" pitchFamily="82" charset="0"/>
              </a:rPr>
              <a:t>a </a:t>
            </a:r>
            <a:r>
              <a:rPr lang="ru-RU" i="1">
                <a:latin typeface="Blackadder ITC" pitchFamily="82" charset="0"/>
                <a:sym typeface="Symbol" pitchFamily="18" charset="2"/>
              </a:rPr>
              <a:t></a:t>
            </a:r>
            <a:r>
              <a:rPr lang="ru-RU" i="1">
                <a:latin typeface="Blackadder ITC" pitchFamily="82" charset="0"/>
              </a:rPr>
              <a:t> </a:t>
            </a:r>
            <a:r>
              <a:rPr lang="ru-RU">
                <a:latin typeface="Blackadder ITC" pitchFamily="82" charset="0"/>
              </a:rPr>
              <a:t>1</a:t>
            </a:r>
            <a:r>
              <a:rPr lang="ru-RU" i="1">
                <a:latin typeface="Blackadder ITC" pitchFamily="82" charset="0"/>
              </a:rPr>
              <a:t>, </a:t>
            </a:r>
            <a:endParaRPr lang="en-US">
              <a:latin typeface="Blackadder ITC" pitchFamily="82" charset="0"/>
            </a:endParaRPr>
          </a:p>
          <a:p>
            <a:pPr eaLnBrk="0" hangingPunct="0">
              <a:defRPr/>
            </a:pPr>
            <a:r>
              <a:rPr lang="ru-RU">
                <a:latin typeface="Blackadder ITC" pitchFamily="82" charset="0"/>
              </a:rPr>
              <a:t>равносильно уравнению</a:t>
            </a:r>
            <a:r>
              <a:rPr lang="ru-RU" i="1">
                <a:latin typeface="Blackadder ITC" pitchFamily="82" charset="0"/>
              </a:rPr>
              <a:t> </a:t>
            </a:r>
            <a:endParaRPr lang="en-US" i="1">
              <a:latin typeface="Blackadder ITC" pitchFamily="82" charset="0"/>
            </a:endParaRPr>
          </a:p>
          <a:p>
            <a:pPr eaLnBrk="0" hangingPunct="0">
              <a:defRPr/>
            </a:pPr>
            <a:r>
              <a:rPr lang="ru-RU" i="1">
                <a:latin typeface="Blackadder ITC" pitchFamily="82" charset="0"/>
              </a:rPr>
              <a:t>  </a:t>
            </a:r>
            <a:r>
              <a:rPr lang="en-US" i="1">
                <a:latin typeface="Blackadder ITC" pitchFamily="82" charset="0"/>
              </a:rPr>
              <a:t>f</a:t>
            </a:r>
            <a:r>
              <a:rPr lang="ru-RU">
                <a:latin typeface="Blackadder ITC" pitchFamily="82" charset="0"/>
              </a:rPr>
              <a:t>(</a:t>
            </a:r>
            <a:r>
              <a:rPr lang="en-US" i="1">
                <a:latin typeface="Blackadder ITC" pitchFamily="82" charset="0"/>
              </a:rPr>
              <a:t>x</a:t>
            </a:r>
            <a:r>
              <a:rPr lang="ru-RU">
                <a:latin typeface="Blackadder ITC" pitchFamily="82" charset="0"/>
              </a:rPr>
              <a:t>) = </a:t>
            </a:r>
            <a:r>
              <a:rPr lang="en-US" i="1">
                <a:latin typeface="Blackadder ITC" pitchFamily="82" charset="0"/>
              </a:rPr>
              <a:t>g</a:t>
            </a:r>
            <a:r>
              <a:rPr lang="ru-RU">
                <a:latin typeface="Blackadder ITC" pitchFamily="82" charset="0"/>
              </a:rPr>
              <a:t>(</a:t>
            </a:r>
            <a:r>
              <a:rPr lang="en-US" i="1">
                <a:latin typeface="Blackadder ITC" pitchFamily="82" charset="0"/>
              </a:rPr>
              <a:t>x</a:t>
            </a:r>
            <a:r>
              <a:rPr lang="ru-RU">
                <a:latin typeface="Blackadder ITC" pitchFamily="82" charset="0"/>
              </a:rPr>
              <a:t>) </a:t>
            </a:r>
            <a:endParaRPr lang="en-US">
              <a:latin typeface="Blackadder ITC" pitchFamily="82" charset="0"/>
            </a:endParaRPr>
          </a:p>
          <a:p>
            <a:pPr eaLnBrk="0" hangingPunct="0">
              <a:defRPr/>
            </a:pPr>
            <a:r>
              <a:rPr lang="ru-RU">
                <a:latin typeface="Times New Roman" pitchFamily="18" charset="0"/>
              </a:rPr>
              <a:t>разрешается пользоваться</a:t>
            </a:r>
            <a:endParaRPr lang="en-US"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ru-RU">
                <a:latin typeface="Times New Roman" pitchFamily="18" charset="0"/>
              </a:rPr>
              <a:t>справочными материалами</a:t>
            </a:r>
            <a:endParaRPr lang="en-US">
              <a:latin typeface="Times New Roman" pitchFamily="18" charset="0"/>
            </a:endParaRPr>
          </a:p>
          <a:p>
            <a:pPr eaLnBrk="0" hangingPunct="0">
              <a:defRPr/>
            </a:pPr>
            <a:endParaRPr lang="ru-RU">
              <a:latin typeface="Blackadder ITC" pitchFamily="82" charset="0"/>
            </a:endParaRP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6443663" y="3284538"/>
            <a:ext cx="2170112" cy="24399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7" dist="178253" dir="11045137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/>
          <a:lstStyle/>
          <a:p>
            <a:pPr>
              <a:buFontTx/>
              <a:buBlip>
                <a:blip r:embed="rId8"/>
              </a:buBlip>
              <a:defRPr/>
            </a:pPr>
            <a:r>
              <a:rPr lang="ru-RU">
                <a:latin typeface="Times New Roman" pitchFamily="18" charset="0"/>
              </a:rPr>
              <a:t> Уметь применять</a:t>
            </a:r>
          </a:p>
          <a:p>
            <a:pPr>
              <a:defRPr/>
            </a:pPr>
            <a:r>
              <a:rPr lang="ru-RU">
                <a:latin typeface="Times New Roman" pitchFamily="18" charset="0"/>
              </a:rPr>
              <a:t> полученные знания</a:t>
            </a:r>
          </a:p>
          <a:p>
            <a:pPr>
              <a:defRPr/>
            </a:pPr>
            <a:r>
              <a:rPr lang="ru-RU">
                <a:latin typeface="Times New Roman" pitchFamily="18" charset="0"/>
              </a:rPr>
              <a:t> в нетиповых ситуациях</a:t>
            </a:r>
          </a:p>
          <a:p>
            <a:pPr>
              <a:defRPr/>
            </a:pPr>
            <a:r>
              <a:rPr lang="ru-RU">
                <a:latin typeface="Times New Roman" pitchFamily="18" charset="0"/>
              </a:rPr>
              <a:t> т.е. решать нетиповые</a:t>
            </a:r>
          </a:p>
          <a:p>
            <a:pPr>
              <a:defRPr/>
            </a:pPr>
            <a:r>
              <a:rPr lang="ru-RU">
                <a:latin typeface="Times New Roman" pitchFamily="18" charset="0"/>
              </a:rPr>
              <a:t> учебные задачи</a:t>
            </a:r>
          </a:p>
          <a:p>
            <a:pPr>
              <a:buFontTx/>
              <a:buBlip>
                <a:blip r:embed="rId8"/>
              </a:buBlip>
              <a:defRPr/>
            </a:pPr>
            <a:r>
              <a:rPr lang="ru-RU">
                <a:latin typeface="Times New Roman" pitchFamily="18" charset="0"/>
              </a:rPr>
              <a:t> Преобразовывать</a:t>
            </a:r>
          </a:p>
          <a:p>
            <a:pPr>
              <a:defRPr/>
            </a:pPr>
            <a:r>
              <a:rPr lang="ru-RU">
                <a:latin typeface="Times New Roman" pitchFamily="18" charset="0"/>
              </a:rPr>
              <a:t>усвоенные алгоритмы</a:t>
            </a:r>
          </a:p>
          <a:p>
            <a:pPr>
              <a:defRPr/>
            </a:pPr>
            <a:r>
              <a:rPr lang="ru-RU">
                <a:latin typeface="Times New Roman" pitchFamily="18" charset="0"/>
              </a:rPr>
              <a:t> в соответствии с заданной </a:t>
            </a:r>
          </a:p>
          <a:p>
            <a:pPr>
              <a:defRPr/>
            </a:pPr>
            <a:r>
              <a:rPr lang="ru-RU">
                <a:latin typeface="Times New Roman" pitchFamily="18" charset="0"/>
              </a:rPr>
              <a:t>нетиповой учебной</a:t>
            </a:r>
          </a:p>
          <a:p>
            <a:pPr>
              <a:defRPr/>
            </a:pPr>
            <a:r>
              <a:rPr lang="ru-RU">
                <a:latin typeface="Times New Roman" pitchFamily="18" charset="0"/>
              </a:rPr>
              <a:t> ситуацией.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>
            <p:ph/>
          </p:nvPr>
        </p:nvGraphicFramePr>
        <p:xfrm>
          <a:off x="4038600" y="6858000"/>
          <a:ext cx="762000" cy="1439863"/>
        </p:xfrm>
        <a:graphic>
          <a:graphicData uri="http://schemas.openxmlformats.org/presentationml/2006/ole">
            <p:oleObj spid="_x0000_s1026" name="Формула" r:id="rId9" imgW="114120" imgH="215640" progId="Equation.3">
              <p:embed/>
            </p:oleObj>
          </a:graphicData>
        </a:graphic>
      </p:graphicFrame>
      <p:sp>
        <p:nvSpPr>
          <p:cNvPr id="16411" name="Text Box 27" descr="Букет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539750" y="1844675"/>
            <a:ext cx="2124075" cy="914400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</a:sp3d>
        </p:spPr>
        <p:txBody>
          <a:bodyPr anchor="ctr">
            <a:flatTx/>
          </a:bodyPr>
          <a:lstStyle/>
          <a:p>
            <a:pPr algn="ctr">
              <a:spcBef>
                <a:spcPct val="50000"/>
              </a:spcBef>
            </a:pPr>
            <a:r>
              <a:rPr lang="ru-RU" sz="2800" i="1">
                <a:solidFill>
                  <a:schemeClr val="hlink"/>
                </a:solidFill>
                <a:latin typeface="Viner Hand ITC" pitchFamily="66" charset="0"/>
              </a:rPr>
              <a:t>Уровень  А</a:t>
            </a:r>
          </a:p>
        </p:txBody>
      </p:sp>
      <p:sp>
        <p:nvSpPr>
          <p:cNvPr id="1036" name="AutoShape 28" descr="Букет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27988" y="6237288"/>
            <a:ext cx="576262" cy="360362"/>
          </a:xfrm>
          <a:prstGeom prst="actionButtonHome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A7A99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</p:spTree>
    <p:custDataLst>
      <p:tags r:id="rId2"/>
    </p:custData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8" grpId="0" animBg="1"/>
      <p:bldP spid="16390" grpId="0" animBg="1"/>
      <p:bldP spid="16391" grpId="0" animBg="1"/>
      <p:bldP spid="16392" grpId="0" animBg="1"/>
      <p:bldP spid="164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51A9B-98EB-4926-8919-135EA2AD7A0A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73744" name="AutoShape 16"/>
          <p:cNvSpPr>
            <a:spLocks noChangeArrowheads="1"/>
          </p:cNvSpPr>
          <p:nvPr/>
        </p:nvSpPr>
        <p:spPr bwMode="auto">
          <a:xfrm>
            <a:off x="755650" y="188913"/>
            <a:ext cx="7632700" cy="4608512"/>
          </a:xfrm>
          <a:prstGeom prst="cloudCallout">
            <a:avLst>
              <a:gd name="adj1" fmla="val -44093"/>
              <a:gd name="adj2" fmla="val 64676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E2A7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algn="ctr"/>
            <a:endParaRPr lang="ru-RU"/>
          </a:p>
        </p:txBody>
      </p:sp>
      <p:sp>
        <p:nvSpPr>
          <p:cNvPr id="73730" name="Rectangle 2" descr="Пергамент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6870700" cy="987425"/>
          </a:xfrm>
          <a:blipFill dpi="0" rotWithShape="1">
            <a:blip r:embed="rId3" cstate="print">
              <a:alphaModFix amt="41000"/>
            </a:blip>
            <a:srcRect/>
            <a:tile tx="0" ty="0" sx="100000" sy="100000" flip="none" algn="tl"/>
          </a:blipFill>
          <a:ln>
            <a:pattFill prst="pct90">
              <a:fgClr>
                <a:srgbClr val="FFCC99"/>
              </a:fgClr>
              <a:bgClr>
                <a:srgbClr val="FFFFFF"/>
              </a:bgClr>
            </a:pattFill>
          </a:ln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E2A700"/>
                </a:solidFill>
                <a:latin typeface="Monotype Corsiva" pitchFamily="66" charset="0"/>
              </a:rPr>
              <a:t>Справочный материал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3382962" cy="2736850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chemeClr val="accent2"/>
                </a:solidFill>
              </a:rPr>
              <a:t>Корень </a:t>
            </a:r>
            <a:r>
              <a:rPr lang="en-US" sz="1800" b="1" smtClean="0">
                <a:solidFill>
                  <a:schemeClr val="accent2"/>
                </a:solidFill>
              </a:rPr>
              <a:t>n</a:t>
            </a:r>
            <a:r>
              <a:rPr lang="ru-RU" sz="1800" b="1" smtClean="0">
                <a:solidFill>
                  <a:schemeClr val="accent2"/>
                </a:solidFill>
              </a:rPr>
              <a:t>-й степени</a:t>
            </a:r>
            <a:r>
              <a:rPr lang="ru-RU" sz="1800" smtClean="0"/>
              <a:t>.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  <a:p>
            <a:pPr eaLnBrk="1" hangingPunct="1"/>
            <a:r>
              <a:rPr lang="ru-RU" sz="1800" smtClean="0"/>
              <a:t>Арифметическим корнем </a:t>
            </a:r>
            <a:r>
              <a:rPr lang="en-US" sz="1800" smtClean="0"/>
              <a:t>n</a:t>
            </a:r>
            <a:r>
              <a:rPr lang="ru-RU" sz="1800" smtClean="0"/>
              <a:t> –ой степени из неотрицательного числа </a:t>
            </a:r>
            <a:r>
              <a:rPr lang="ru-RU" sz="1800" i="1" smtClean="0"/>
              <a:t>а</a:t>
            </a:r>
            <a:r>
              <a:rPr lang="ru-RU" sz="1800" smtClean="0"/>
              <a:t> называется такое неотрицательное число </a:t>
            </a:r>
            <a:r>
              <a:rPr lang="ru-RU" sz="1800" i="1" smtClean="0"/>
              <a:t>х</a:t>
            </a:r>
            <a:r>
              <a:rPr lang="ru-RU" sz="1800" smtClean="0"/>
              <a:t>, </a:t>
            </a:r>
            <a:r>
              <a:rPr lang="en-US" sz="1800" smtClean="0"/>
              <a:t>n</a:t>
            </a:r>
            <a:r>
              <a:rPr lang="ru-RU" sz="1800" smtClean="0"/>
              <a:t>-я степень которого равна </a:t>
            </a:r>
            <a:r>
              <a:rPr lang="ru-RU" sz="1800" i="1" smtClean="0"/>
              <a:t>а </a:t>
            </a:r>
            <a:r>
              <a:rPr lang="ru-RU" sz="1800" smtClean="0"/>
              <a:t>:</a:t>
            </a:r>
          </a:p>
          <a:p>
            <a:pPr eaLnBrk="1" hangingPunct="1"/>
            <a:r>
              <a:rPr lang="ru-RU" sz="2000" smtClean="0"/>
              <a:t> </a:t>
            </a:r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900113" y="4221163"/>
          <a:ext cx="2303462" cy="936625"/>
        </p:xfrm>
        <a:graphic>
          <a:graphicData uri="http://schemas.openxmlformats.org/presentationml/2006/ole">
            <p:oleObj spid="_x0000_s2050" name="Формула" r:id="rId4" imgW="1218960" imgH="520560" progId="Equation.3">
              <p:embed/>
            </p:oleObj>
          </a:graphicData>
        </a:graphic>
      </p:graphicFrame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076825" y="1484313"/>
            <a:ext cx="2736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>
                <a:latin typeface="Comic Sans MS" pitchFamily="66" charset="0"/>
              </a:rPr>
              <a:t>Свойства корней</a:t>
            </a:r>
            <a:r>
              <a:rPr lang="ru-RU" sz="1600">
                <a:latin typeface="Comic Sans MS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>
                <a:latin typeface="Comic Sans MS" pitchFamily="66" charset="0"/>
              </a:rPr>
              <a:t>(а  </a:t>
            </a:r>
            <a:r>
              <a:rPr lang="ru-RU">
                <a:latin typeface="Comic Sans MS" pitchFamily="66" charset="0"/>
                <a:sym typeface="Symbol" pitchFamily="18" charset="2"/>
              </a:rPr>
              <a:t> 0, </a:t>
            </a:r>
            <a:r>
              <a:rPr lang="en-US">
                <a:latin typeface="Times New Roman" pitchFamily="18" charset="0"/>
                <a:sym typeface="Symbol" pitchFamily="18" charset="2"/>
              </a:rPr>
              <a:t>b&gt;0</a:t>
            </a:r>
            <a:r>
              <a:rPr lang="en-US">
                <a:latin typeface="Comic Sans MS" pitchFamily="66" charset="0"/>
                <a:sym typeface="Symbol" pitchFamily="18" charset="2"/>
              </a:rPr>
              <a:t>)</a:t>
            </a:r>
            <a:endParaRPr lang="ru-RU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059" name="AutoShape 7" descr="Почтовая бумага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812088" y="6165850"/>
            <a:ext cx="574675" cy="358775"/>
          </a:xfrm>
          <a:prstGeom prst="actionButtonReturn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pattFill prst="pct90">
              <a:fgClr>
                <a:srgbClr val="CC9900"/>
              </a:fgClr>
              <a:bgClr>
                <a:srgbClr val="FFFFFF"/>
              </a:bgClr>
            </a:pattFill>
            <a:miter lim="800000"/>
            <a:headEnd/>
            <a:tailEnd/>
          </a:ln>
          <a:effectLst>
            <a:prstShdw prst="shdw17" dist="17961" dir="2700000">
              <a:srgbClr val="7A5C00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graphicFrame>
        <p:nvGraphicFramePr>
          <p:cNvPr id="73738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6443663" y="2708275"/>
          <a:ext cx="2447925" cy="2030413"/>
        </p:xfrm>
        <a:graphic>
          <a:graphicData uri="http://schemas.openxmlformats.org/presentationml/2006/ole">
            <p:oleObj spid="_x0000_s2051" name="Формула" r:id="rId6" imgW="1638000" imgH="1358640" progId="Equation.3">
              <p:embed/>
            </p:oleObj>
          </a:graphicData>
        </a:graphic>
      </p:graphicFrame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716463" y="3716338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73741" name="Object 13"/>
          <p:cNvGraphicFramePr>
            <a:graphicFrameLocks noChangeAspect="1"/>
          </p:cNvGraphicFramePr>
          <p:nvPr/>
        </p:nvGraphicFramePr>
        <p:xfrm>
          <a:off x="4211638" y="2924175"/>
          <a:ext cx="1871662" cy="1731963"/>
        </p:xfrm>
        <a:graphic>
          <a:graphicData uri="http://schemas.openxmlformats.org/presentationml/2006/ole">
            <p:oleObj spid="_x0000_s2052" name="Формула" r:id="rId7" imgW="1180800" imgH="1091880" progId="Equation.3">
              <p:embed/>
            </p:oleObj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4" grpId="0" animBg="1"/>
      <p:bldP spid="73730" grpId="0" animBg="1"/>
      <p:bldP spid="737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197DF-94FF-446C-827F-9C83AB27A8E0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333375"/>
            <a:ext cx="3457575" cy="503238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15FF15"/>
                </a:solidFill>
              </a:rPr>
              <a:t>Уровень 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89138"/>
            <a:ext cx="3095625" cy="2990850"/>
          </a:xfrm>
          <a:noFill/>
        </p:spPr>
        <p:txBody>
          <a:bodyPr/>
          <a:lstStyle/>
          <a:p>
            <a:pPr marL="533400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ru-RU" sz="2400" i="1" smtClean="0">
                <a:latin typeface="Times New Roman" pitchFamily="18" charset="0"/>
              </a:rPr>
              <a:t>а</a:t>
            </a:r>
            <a:r>
              <a:rPr lang="ru-RU" sz="2400" smtClean="0">
                <a:latin typeface="Times New Roman" pitchFamily="18" charset="0"/>
              </a:rPr>
              <a:t>) 2</a:t>
            </a:r>
            <a:r>
              <a:rPr lang="ru-RU" sz="2400" baseline="30000" smtClean="0">
                <a:latin typeface="Times New Roman" pitchFamily="18" charset="0"/>
              </a:rPr>
              <a:t>2</a:t>
            </a:r>
            <a:r>
              <a:rPr lang="ru-RU" sz="2400" i="1" baseline="30000" smtClean="0">
                <a:latin typeface="Times New Roman" pitchFamily="18" charset="0"/>
              </a:rPr>
              <a:t>х</a:t>
            </a:r>
            <a:r>
              <a:rPr lang="ru-RU" sz="2400" baseline="30000" smtClean="0">
                <a:latin typeface="Times New Roman" pitchFamily="18" charset="0"/>
              </a:rPr>
              <a:t>–4 </a:t>
            </a:r>
            <a:r>
              <a:rPr lang="ru-RU" sz="2400" smtClean="0">
                <a:latin typeface="Times New Roman" pitchFamily="18" charset="0"/>
              </a:rPr>
              <a:t>= 64 </a:t>
            </a:r>
          </a:p>
          <a:p>
            <a:pPr marL="533400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ru-RU" sz="2400" i="1" smtClean="0">
                <a:latin typeface="Times New Roman" pitchFamily="18" charset="0"/>
              </a:rPr>
              <a:t>а</a:t>
            </a:r>
            <a:r>
              <a:rPr lang="ru-RU" sz="2400" smtClean="0">
                <a:latin typeface="Times New Roman" pitchFamily="18" charset="0"/>
              </a:rPr>
              <a:t>) 5</a:t>
            </a:r>
            <a:r>
              <a:rPr lang="ru-RU" sz="2400" baseline="30000" smtClean="0">
                <a:latin typeface="Times New Roman" pitchFamily="18" charset="0"/>
              </a:rPr>
              <a:t>3</a:t>
            </a:r>
            <a:r>
              <a:rPr lang="ru-RU" sz="2400" i="1" baseline="30000" smtClean="0">
                <a:latin typeface="Times New Roman" pitchFamily="18" charset="0"/>
              </a:rPr>
              <a:t>х</a:t>
            </a:r>
            <a:r>
              <a:rPr lang="ru-RU" sz="2400" baseline="30000" smtClean="0">
                <a:latin typeface="Times New Roman" pitchFamily="18" charset="0"/>
              </a:rPr>
              <a:t>–2 </a:t>
            </a:r>
            <a:r>
              <a:rPr lang="ru-RU" sz="2400" smtClean="0">
                <a:latin typeface="Times New Roman" pitchFamily="18" charset="0"/>
              </a:rPr>
              <a:t>= 5</a:t>
            </a:r>
            <a:r>
              <a:rPr lang="ru-RU" sz="2400" baseline="30000" smtClean="0">
                <a:latin typeface="Times New Roman" pitchFamily="18" charset="0"/>
              </a:rPr>
              <a:t>10–х</a:t>
            </a:r>
          </a:p>
          <a:p>
            <a:pPr marL="533400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ru-RU" sz="2400" i="1" smtClean="0">
                <a:latin typeface="Times New Roman" pitchFamily="18" charset="0"/>
              </a:rPr>
              <a:t>а</a:t>
            </a:r>
            <a:r>
              <a:rPr lang="ru-RU" sz="2400" smtClean="0">
                <a:latin typeface="Times New Roman" pitchFamily="18" charset="0"/>
              </a:rPr>
              <a:t>) 2</a:t>
            </a:r>
            <a:r>
              <a:rPr lang="en-US" sz="2400" baseline="30000" smtClean="0">
                <a:latin typeface="Times New Roman" pitchFamily="18" charset="0"/>
              </a:rPr>
              <a:t>-</a:t>
            </a:r>
            <a:r>
              <a:rPr lang="ru-RU" sz="2400" i="1" baseline="30000" smtClean="0">
                <a:latin typeface="Times New Roman" pitchFamily="18" charset="0"/>
              </a:rPr>
              <a:t>х</a:t>
            </a:r>
            <a:r>
              <a:rPr lang="ru-RU" sz="2400" baseline="30000" smtClean="0">
                <a:latin typeface="Times New Roman" pitchFamily="18" charset="0"/>
              </a:rPr>
              <a:t>+3 </a:t>
            </a:r>
            <a:r>
              <a:rPr lang="ru-RU" sz="2400" smtClean="0">
                <a:latin typeface="Times New Roman" pitchFamily="18" charset="0"/>
              </a:rPr>
              <a:t>= 4</a:t>
            </a:r>
          </a:p>
          <a:p>
            <a:pPr marL="533400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ru-RU" sz="2400" i="1" smtClean="0">
                <a:latin typeface="Times New Roman" pitchFamily="18" charset="0"/>
              </a:rPr>
              <a:t>а</a:t>
            </a:r>
            <a:r>
              <a:rPr lang="ru-RU" sz="2400" smtClean="0">
                <a:latin typeface="Times New Roman" pitchFamily="18" charset="0"/>
              </a:rPr>
              <a:t>) </a:t>
            </a:r>
            <a:r>
              <a:rPr lang="en-US" sz="2400" smtClean="0">
                <a:latin typeface="Times New Roman" pitchFamily="18" charset="0"/>
              </a:rPr>
              <a:t>9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81 </a:t>
            </a:r>
            <a:r>
              <a:rPr lang="ru-RU" sz="2400" baseline="3000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400" baseline="30000" smtClean="0">
                <a:latin typeface="Times New Roman" pitchFamily="18" charset="0"/>
                <a:sym typeface="Symbol" pitchFamily="18" charset="2"/>
              </a:rPr>
              <a:t>– 2</a:t>
            </a:r>
            <a:r>
              <a:rPr lang="en-US" sz="2400" i="1" baseline="3000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2400" smtClean="0">
                <a:latin typeface="Times New Roman" pitchFamily="18" charset="0"/>
                <a:sym typeface="Symbol" pitchFamily="18" charset="2"/>
              </a:rPr>
              <a:t> = 27</a:t>
            </a:r>
            <a:r>
              <a:rPr lang="en-US" sz="2400" baseline="30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i="1" baseline="30000" smtClean="0">
                <a:latin typeface="Times New Roman" pitchFamily="18" charset="0"/>
                <a:sym typeface="Symbol" pitchFamily="18" charset="2"/>
              </a:rPr>
              <a:t>x</a:t>
            </a:r>
            <a:endParaRPr lang="ru-RU" sz="2400" baseline="3000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140000"/>
              </a:lnSpc>
              <a:buFontTx/>
              <a:buAutoNum type="arabicPeriod"/>
            </a:pPr>
            <a:r>
              <a:rPr lang="ru-RU" sz="2400" i="1" smtClean="0">
                <a:latin typeface="Times New Roman" pitchFamily="18" charset="0"/>
              </a:rPr>
              <a:t>а</a:t>
            </a:r>
            <a:r>
              <a:rPr lang="ru-RU" sz="2400" smtClean="0">
                <a:latin typeface="Times New Roman" pitchFamily="18" charset="0"/>
              </a:rPr>
              <a:t>) 2 </a:t>
            </a:r>
            <a:r>
              <a:rPr lang="ru-RU" sz="2400" baseline="30000" smtClean="0">
                <a:latin typeface="Times New Roman" pitchFamily="18" charset="0"/>
              </a:rPr>
              <a:t>4</a:t>
            </a:r>
            <a:r>
              <a:rPr lang="ru-RU" sz="2400" i="1" baseline="30000" smtClean="0">
                <a:latin typeface="Times New Roman" pitchFamily="18" charset="0"/>
              </a:rPr>
              <a:t>х</a:t>
            </a:r>
            <a:r>
              <a:rPr lang="ru-RU" sz="2400" baseline="30000" smtClean="0">
                <a:latin typeface="Times New Roman" pitchFamily="18" charset="0"/>
              </a:rPr>
              <a:t>+3</a:t>
            </a:r>
            <a:r>
              <a:rPr lang="ru-RU" sz="2400" smtClean="0">
                <a:latin typeface="Times New Roman" pitchFamily="18" charset="0"/>
              </a:rPr>
              <a:t>= 4</a:t>
            </a:r>
            <a:r>
              <a:rPr lang="en-US" sz="2400" baseline="30000" smtClean="0">
                <a:latin typeface="Times New Roman" pitchFamily="18" charset="0"/>
              </a:rPr>
              <a:t>-2</a:t>
            </a:r>
            <a:endParaRPr lang="ru-RU" sz="1000" baseline="30000" smtClean="0"/>
          </a:p>
        </p:txBody>
      </p:sp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5" name="Text Box 7"/>
          <p:cNvSpPr txBox="1">
            <a:spLocks noChangeArrowheads="1"/>
          </p:cNvSpPr>
          <p:nvPr/>
        </p:nvSpPr>
        <p:spPr bwMode="auto">
          <a:xfrm>
            <a:off x="4572000" y="4797425"/>
            <a:ext cx="2087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latin typeface="Comic Sans MS" pitchFamily="66" charset="0"/>
            </a:endParaRPr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5292725" y="1989138"/>
          <a:ext cx="1384300" cy="436562"/>
        </p:xfrm>
        <a:graphic>
          <a:graphicData uri="http://schemas.openxmlformats.org/presentationml/2006/ole">
            <p:oleObj spid="_x0000_s3074" name="Формула" r:id="rId5" imgW="634680" imgH="20304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5292725" y="2420938"/>
          <a:ext cx="1296988" cy="504825"/>
        </p:xfrm>
        <a:graphic>
          <a:graphicData uri="http://schemas.openxmlformats.org/presentationml/2006/ole">
            <p:oleObj spid="_x0000_s3075" name="Формула" r:id="rId6" imgW="558558" imgH="215806" progId="Equation.3">
              <p:embed/>
            </p:oleObj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5305425" y="4365625"/>
          <a:ext cx="1630363" cy="1001713"/>
        </p:xfrm>
        <a:graphic>
          <a:graphicData uri="http://schemas.openxmlformats.org/presentationml/2006/ole">
            <p:oleObj spid="_x0000_s3076" name="Формула" r:id="rId7" imgW="761760" imgH="469800" progId="Equation.3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5292725" y="3429000"/>
          <a:ext cx="2232025" cy="811213"/>
        </p:xfrm>
        <a:graphic>
          <a:graphicData uri="http://schemas.openxmlformats.org/presentationml/2006/ole">
            <p:oleObj spid="_x0000_s3077" name="Формула" r:id="rId8" imgW="1282700" imgH="469900" progId="Equation.3">
              <p:embed/>
            </p:oleObj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5292725" y="2997200"/>
          <a:ext cx="1670050" cy="547688"/>
        </p:xfrm>
        <a:graphic>
          <a:graphicData uri="http://schemas.openxmlformats.org/presentationml/2006/ole">
            <p:oleObj spid="_x0000_s3078" name="Формула" r:id="rId9" imgW="736560" imgH="241200" progId="Equation.3">
              <p:embed/>
            </p:oleObj>
          </a:graphicData>
        </a:graphic>
      </p:graphicFrame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211638" y="1052513"/>
            <a:ext cx="147161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356100" y="1989138"/>
            <a:ext cx="3744913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2400" i="1">
                <a:latin typeface="Times New Roman" pitchFamily="18" charset="0"/>
              </a:rPr>
              <a:t>  b</a:t>
            </a:r>
            <a:r>
              <a:rPr lang="en-US" sz="1800" i="1">
                <a:latin typeface="Times New Roman" pitchFamily="18" charset="0"/>
              </a:rPr>
              <a:t>)</a:t>
            </a:r>
            <a:endParaRPr lang="ru-RU" sz="1800" i="1"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2400" i="1">
                <a:latin typeface="Times New Roman" pitchFamily="18" charset="0"/>
              </a:rPr>
              <a:t>  b)</a:t>
            </a:r>
            <a:endParaRPr lang="ru-RU" sz="2400" i="1"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2400" i="1">
                <a:latin typeface="Times New Roman" pitchFamily="18" charset="0"/>
              </a:rPr>
              <a:t>  b)</a:t>
            </a:r>
            <a:endParaRPr lang="ru-RU" sz="2400" i="1"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 startAt="6"/>
            </a:pPr>
            <a:r>
              <a:rPr lang="en-US" sz="2400" i="1">
                <a:latin typeface="Times New Roman" pitchFamily="18" charset="0"/>
              </a:rPr>
              <a:t>  b)</a:t>
            </a:r>
          </a:p>
          <a:p>
            <a:pPr marL="342900" indent="-342900">
              <a:spcBef>
                <a:spcPct val="50000"/>
              </a:spcBef>
            </a:pPr>
            <a:endParaRPr lang="ru-RU" sz="2400" i="1"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 startAt="10"/>
            </a:pPr>
            <a:r>
              <a:rPr lang="en-US" sz="2400" i="1">
                <a:latin typeface="Times New Roman" pitchFamily="18" charset="0"/>
              </a:rPr>
              <a:t>  b)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1403350" y="1125538"/>
            <a:ext cx="655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>
                <a:solidFill>
                  <a:srgbClr val="64B07C"/>
                </a:solidFill>
                <a:latin typeface="Monotype Corsiva" pitchFamily="66" charset="0"/>
              </a:rPr>
              <a:t>Приведение всех частей уравнения к одному общему основанию</a:t>
            </a:r>
          </a:p>
        </p:txBody>
      </p:sp>
      <p:pic>
        <p:nvPicPr>
          <p:cNvPr id="24599" name="Picture 23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288" y="692150"/>
            <a:ext cx="1428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0" name="AutoShape 25" descr="Почтовая бумага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6308725"/>
            <a:ext cx="576262" cy="360363"/>
          </a:xfrm>
          <a:prstGeom prst="actionButtonInformation">
            <a:avLst/>
          </a:prstGeom>
          <a:blipFill dpi="0" rotWithShape="1">
            <a:blip r:embed="rId1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091" name="AutoShape 26" descr="Почтовая бумага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5805488"/>
            <a:ext cx="576262" cy="360362"/>
          </a:xfrm>
          <a:prstGeom prst="actionButtonHelp">
            <a:avLst/>
          </a:prstGeom>
          <a:blipFill dpi="0" rotWithShape="1">
            <a:blip r:embed="rId1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092" name="AutoShape 33" descr="Почтовая бумага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5229225"/>
            <a:ext cx="576262" cy="360363"/>
          </a:xfrm>
          <a:prstGeom prst="actionButtonReturn">
            <a:avLst/>
          </a:prstGeom>
          <a:blipFill dpi="0" rotWithShape="1">
            <a:blip r:embed="rId1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</p:spTree>
    <p:custDataLst>
      <p:tags r:id="rId2"/>
    </p:custData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45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245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64CB0-6D9E-49F1-8FD9-27C5DE51A5F7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042988" y="2781300"/>
            <a:ext cx="28082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2"/>
            </a:pPr>
            <a:r>
              <a:rPr lang="en-US" sz="2400">
                <a:latin typeface="Times New Roman" pitchFamily="18" charset="0"/>
              </a:rPr>
              <a:t>7</a:t>
            </a:r>
            <a:r>
              <a:rPr lang="en-US" sz="2400" i="1" baseline="30000">
                <a:latin typeface="Times New Roman" pitchFamily="18" charset="0"/>
              </a:rPr>
              <a:t>x</a:t>
            </a:r>
            <a:r>
              <a:rPr lang="en-US" sz="2400" baseline="30000">
                <a:latin typeface="Times New Roman" pitchFamily="18" charset="0"/>
              </a:rPr>
              <a:t>+2 </a:t>
            </a:r>
            <a:r>
              <a:rPr lang="en-US" sz="2400">
                <a:latin typeface="Times New Roman" pitchFamily="18" charset="0"/>
              </a:rPr>
              <a:t>- 14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en-US" sz="2400">
                <a:latin typeface="Times New Roman" pitchFamily="18" charset="0"/>
              </a:rPr>
              <a:t>7</a:t>
            </a:r>
            <a:r>
              <a:rPr lang="en-US" sz="2400" i="1" baseline="30000">
                <a:latin typeface="Times New Roman" pitchFamily="18" charset="0"/>
              </a:rPr>
              <a:t>x </a:t>
            </a:r>
            <a:r>
              <a:rPr lang="en-US" sz="2400">
                <a:latin typeface="Times New Roman" pitchFamily="18" charset="0"/>
              </a:rPr>
              <a:t>= 5</a:t>
            </a:r>
            <a:endParaRPr lang="ru-RU" sz="2400">
              <a:latin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FontTx/>
              <a:buAutoNum type="arabicPeriod" startAt="2"/>
            </a:pPr>
            <a:r>
              <a:rPr lang="en-US" sz="2400">
                <a:latin typeface="Times New Roman" pitchFamily="18" charset="0"/>
              </a:rPr>
              <a:t>3</a:t>
            </a:r>
            <a:r>
              <a:rPr lang="en-US" sz="2400" i="1" baseline="30000">
                <a:latin typeface="Times New Roman" pitchFamily="18" charset="0"/>
              </a:rPr>
              <a:t>x</a:t>
            </a:r>
            <a:r>
              <a:rPr lang="en-US" sz="2400" baseline="30000">
                <a:latin typeface="Times New Roman" pitchFamily="18" charset="0"/>
              </a:rPr>
              <a:t>+ 2</a:t>
            </a:r>
            <a:r>
              <a:rPr lang="en-US" sz="2400">
                <a:latin typeface="Times New Roman" pitchFamily="18" charset="0"/>
              </a:rPr>
              <a:t> -5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3</a:t>
            </a:r>
            <a:r>
              <a:rPr lang="en-US" sz="2400" i="1" baseline="30000"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 = 36</a:t>
            </a:r>
            <a:endParaRPr lang="ru-RU" sz="2400">
              <a:latin typeface="Times New Roman" pitchFamily="18" charset="0"/>
            </a:endParaRPr>
          </a:p>
        </p:txBody>
      </p:sp>
      <p:graphicFrame>
        <p:nvGraphicFramePr>
          <p:cNvPr id="39944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1116013" y="3951288"/>
          <a:ext cx="2347912" cy="908050"/>
        </p:xfrm>
        <a:graphic>
          <a:graphicData uri="http://schemas.openxmlformats.org/presentationml/2006/ole">
            <p:oleObj spid="_x0000_s4098" name="Формула" r:id="rId4" imgW="1346040" imgH="520560" progId="Equation.3">
              <p:embed/>
            </p:oleObj>
          </a:graphicData>
        </a:graphic>
      </p:graphicFrame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971550" y="2133600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>
                <a:latin typeface="Times New Roman" pitchFamily="18" charset="0"/>
              </a:rPr>
              <a:t>5</a:t>
            </a:r>
            <a:r>
              <a:rPr lang="ru-RU" sz="2400" i="1" baseline="30000">
                <a:latin typeface="Times New Roman" pitchFamily="18" charset="0"/>
              </a:rPr>
              <a:t>х+</a:t>
            </a:r>
            <a:r>
              <a:rPr lang="ru-RU" sz="2400" baseline="30000">
                <a:latin typeface="Times New Roman" pitchFamily="18" charset="0"/>
              </a:rPr>
              <a:t>1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+5</a:t>
            </a:r>
            <a:r>
              <a:rPr lang="ru-RU" sz="2400" i="1" baseline="30000">
                <a:latin typeface="Times New Roman" pitchFamily="18" charset="0"/>
                <a:sym typeface="Symbol" pitchFamily="18" charset="2"/>
              </a:rPr>
              <a:t>х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+5</a:t>
            </a:r>
            <a:r>
              <a:rPr lang="ru-RU" sz="2400" i="1" baseline="30000">
                <a:latin typeface="Times New Roman" pitchFamily="18" charset="0"/>
                <a:sym typeface="Symbol" pitchFamily="18" charset="2"/>
              </a:rPr>
              <a:t>х </a:t>
            </a:r>
            <a:r>
              <a:rPr lang="ru-RU" sz="2400" baseline="30000">
                <a:latin typeface="Times New Roman" pitchFamily="18" charset="0"/>
                <a:sym typeface="Symbol" pitchFamily="18" charset="2"/>
              </a:rPr>
              <a:t>– 1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= 31</a:t>
            </a:r>
            <a:endParaRPr lang="en-US" sz="2400" i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84213" y="1341438"/>
            <a:ext cx="3671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>
                <a:solidFill>
                  <a:schemeClr val="folHlink"/>
                </a:solidFill>
                <a:latin typeface="Comic Sans MS" pitchFamily="66" charset="0"/>
              </a:rPr>
              <a:t>Вынесение общего множителя за скобки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4572000" y="1341438"/>
            <a:ext cx="338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>
                <a:solidFill>
                  <a:schemeClr val="folHlink"/>
                </a:solidFill>
                <a:latin typeface="Comic Sans MS" pitchFamily="66" charset="0"/>
              </a:rPr>
              <a:t>Приведение к квадратному уравнению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4932363" y="1916113"/>
            <a:ext cx="3168650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50000"/>
              </a:spcBef>
              <a:buFontTx/>
              <a:buAutoNum type="arabicPeriod" startAt="5"/>
            </a:pPr>
            <a:r>
              <a:rPr lang="ru-RU" sz="2400">
                <a:latin typeface="Times New Roman" pitchFamily="18" charset="0"/>
              </a:rPr>
              <a:t>3</a:t>
            </a:r>
            <a:r>
              <a:rPr lang="ru-RU" sz="2400" baseline="30000">
                <a:latin typeface="Times New Roman" pitchFamily="18" charset="0"/>
              </a:rPr>
              <a:t>2х</a:t>
            </a:r>
            <a:r>
              <a:rPr lang="ru-RU" sz="2400">
                <a:latin typeface="Times New Roman" pitchFamily="18" charset="0"/>
              </a:rPr>
              <a:t> + 4 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ru-RU" sz="2400">
                <a:latin typeface="Times New Roman" pitchFamily="18" charset="0"/>
              </a:rPr>
              <a:t> 3</a:t>
            </a:r>
            <a:r>
              <a:rPr lang="ru-RU" sz="2400" baseline="30000">
                <a:latin typeface="Times New Roman" pitchFamily="18" charset="0"/>
              </a:rPr>
              <a:t>х</a:t>
            </a:r>
            <a:r>
              <a:rPr lang="ru-RU" sz="2400">
                <a:latin typeface="Times New Roman" pitchFamily="18" charset="0"/>
              </a:rPr>
              <a:t> - 5 = 0</a:t>
            </a:r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FontTx/>
              <a:buAutoNum type="arabicPeriod" startAt="5"/>
            </a:pPr>
            <a:r>
              <a:rPr lang="en-US" sz="2400">
                <a:latin typeface="Times New Roman" pitchFamily="18" charset="0"/>
              </a:rPr>
              <a:t>4</a:t>
            </a:r>
            <a:r>
              <a:rPr lang="en-US" sz="2400" i="1" baseline="30000">
                <a:latin typeface="Times New Roman" pitchFamily="18" charset="0"/>
              </a:rPr>
              <a:t>x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en-US" sz="2400" i="1" baseline="30000">
                <a:latin typeface="Times New Roman" pitchFamily="18" charset="0"/>
              </a:rPr>
              <a:t>– </a:t>
            </a:r>
            <a:r>
              <a:rPr lang="en-US" sz="2400" baseline="30000">
                <a:latin typeface="Times New Roman" pitchFamily="18" charset="0"/>
              </a:rPr>
              <a:t>1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- 3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2</a:t>
            </a:r>
            <a:r>
              <a:rPr lang="en-US" sz="2400" i="1" baseline="30000"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2400" i="1">
                <a:latin typeface="Times New Roman" pitchFamily="18" charset="0"/>
                <a:sym typeface="Symbol" pitchFamily="18" charset="2"/>
              </a:rPr>
              <a:t> – 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4 = 0</a:t>
            </a:r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FontTx/>
              <a:buAutoNum type="arabicPeriod" startAt="5"/>
            </a:pPr>
            <a:r>
              <a:rPr lang="ru-RU" sz="24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4</a:t>
            </a:r>
            <a:r>
              <a:rPr lang="en-US" sz="2400" baseline="30000">
                <a:latin typeface="Times New Roman" pitchFamily="18" charset="0"/>
              </a:rPr>
              <a:t>2</a:t>
            </a:r>
            <a:r>
              <a:rPr lang="en-US" sz="2400" i="1" baseline="30000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baseline="30000">
                <a:latin typeface="Times New Roman" pitchFamily="18" charset="0"/>
              </a:rPr>
              <a:t>+ 2</a:t>
            </a:r>
            <a:r>
              <a:rPr lang="en-US" sz="2400">
                <a:latin typeface="Times New Roman" pitchFamily="18" charset="0"/>
              </a:rPr>
              <a:t> + 4</a:t>
            </a:r>
            <a:r>
              <a:rPr lang="en-US" sz="2400" i="1" baseline="30000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baseline="30000">
                <a:latin typeface="Times New Roman" pitchFamily="18" charset="0"/>
              </a:rPr>
              <a:t>+ 1</a:t>
            </a:r>
            <a:r>
              <a:rPr lang="en-US" sz="2400">
                <a:latin typeface="Times New Roman" pitchFamily="18" charset="0"/>
              </a:rPr>
              <a:t> – 1 =0</a:t>
            </a:r>
            <a:endParaRPr lang="ru-RU" sz="2400">
              <a:latin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FontTx/>
              <a:buAutoNum type="arabicPeriod" startAt="5"/>
            </a:pPr>
            <a:r>
              <a:rPr lang="ru-RU" sz="2400">
                <a:latin typeface="Times New Roman" pitchFamily="18" charset="0"/>
              </a:rPr>
              <a:t>9</a:t>
            </a:r>
            <a:r>
              <a:rPr lang="en-US" sz="2400" i="1" baseline="30000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  - 3</a:t>
            </a:r>
            <a:r>
              <a:rPr lang="en-US" sz="2400" i="1" baseline="30000">
                <a:latin typeface="Times New Roman" pitchFamily="18" charset="0"/>
              </a:rPr>
              <a:t>x</a:t>
            </a:r>
            <a:r>
              <a:rPr lang="en-US" sz="2400" baseline="300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+ 1 = 5</a:t>
            </a:r>
            <a:r>
              <a:rPr lang="ru-RU" sz="2400">
                <a:latin typeface="Times New Roman" pitchFamily="18" charset="0"/>
              </a:rPr>
              <a:t>6</a:t>
            </a:r>
            <a:r>
              <a:rPr lang="en-US" sz="2400">
                <a:latin typeface="Times New Roman" pitchFamily="18" charset="0"/>
              </a:rPr>
              <a:t> 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39955" name="WordArt 19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700338" y="333375"/>
            <a:ext cx="3671887" cy="76517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2400" kern="10" spc="-2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Уровень Б</a:t>
            </a:r>
          </a:p>
        </p:txBody>
      </p:sp>
      <p:sp>
        <p:nvSpPr>
          <p:cNvPr id="4107" name="AutoShape 21" descr="Почтовая бумага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6165850"/>
            <a:ext cx="576263" cy="360363"/>
          </a:xfrm>
          <a:prstGeom prst="actionButtonReturn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4108" name="AutoShape 22" descr="Почтовая бумага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734050"/>
            <a:ext cx="576263" cy="360363"/>
          </a:xfrm>
          <a:prstGeom prst="actionButtonHelp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4109" name="AutoShape 23" descr="Почтовая бумага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300663"/>
            <a:ext cx="574675" cy="360362"/>
          </a:xfrm>
          <a:prstGeom prst="actionButtonInformation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4110" name="AutoShape 24" descr="Почтовая бумага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547813" y="6165850"/>
            <a:ext cx="576262" cy="360363"/>
          </a:xfrm>
          <a:prstGeom prst="actionButtonBeginning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</p:spTree>
    <p:custDataLst>
      <p:tags r:id="rId2"/>
    </p:custData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86 0.00764 L -0.00486 -0.1044 L 0.12014 0.00764 L -0.00486 0.11967 L -0.12986 0.00764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9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9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9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9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7" grpId="0"/>
      <p:bldP spid="39948" grpId="0"/>
      <p:bldP spid="39949" grpId="0"/>
      <p:bldP spid="399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6A2B2-2A34-4FD4-94DF-3F579A0450FC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2060575"/>
            <a:ext cx="4967287" cy="3600450"/>
          </a:xfrm>
        </p:spPr>
        <p:txBody>
          <a:bodyPr/>
          <a:lstStyle/>
          <a:p>
            <a:pPr marL="457200" indent="-457200" eaLnBrk="1" hangingPunct="1">
              <a:lnSpc>
                <a:spcPct val="170000"/>
              </a:lnSpc>
              <a:buClr>
                <a:srgbClr val="B59BFF"/>
              </a:buClr>
              <a:buFontTx/>
              <a:buAutoNum type="alphaLcPeriod"/>
            </a:pPr>
            <a:r>
              <a:rPr lang="ru-RU" sz="2400" smtClean="0">
                <a:solidFill>
                  <a:srgbClr val="3B00E2"/>
                </a:solidFill>
              </a:rPr>
              <a:t>9</a:t>
            </a:r>
            <a:r>
              <a:rPr lang="ru-RU" sz="2400" baseline="30000" smtClean="0">
                <a:solidFill>
                  <a:srgbClr val="3B00E2"/>
                </a:solidFill>
              </a:rPr>
              <a:t>х </a:t>
            </a:r>
            <a:r>
              <a:rPr lang="ru-RU" sz="2400" smtClean="0">
                <a:solidFill>
                  <a:srgbClr val="3B00E2"/>
                </a:solidFill>
              </a:rPr>
              <a:t>+ 6</a:t>
            </a:r>
            <a:r>
              <a:rPr lang="ru-RU" sz="2400" baseline="30000" smtClean="0">
                <a:solidFill>
                  <a:srgbClr val="3B00E2"/>
                </a:solidFill>
              </a:rPr>
              <a:t>х</a:t>
            </a:r>
            <a:r>
              <a:rPr lang="ru-RU" sz="2400" i="1" baseline="30000" smtClean="0">
                <a:solidFill>
                  <a:srgbClr val="3B00E2"/>
                </a:solidFill>
              </a:rPr>
              <a:t> </a:t>
            </a:r>
            <a:r>
              <a:rPr lang="ru-RU" sz="2400" smtClean="0">
                <a:solidFill>
                  <a:srgbClr val="3B00E2"/>
                </a:solidFill>
              </a:rPr>
              <a:t>= </a:t>
            </a:r>
            <a:r>
              <a:rPr lang="en-US" sz="2400" smtClean="0">
                <a:solidFill>
                  <a:srgbClr val="3B00E2"/>
                </a:solidFill>
              </a:rPr>
              <a:t>2</a:t>
            </a:r>
            <a:r>
              <a:rPr lang="en-US" sz="2400" smtClean="0">
                <a:solidFill>
                  <a:srgbClr val="3B00E2"/>
                </a:solidFill>
                <a:sym typeface="Symbol" pitchFamily="18" charset="2"/>
              </a:rPr>
              <a:t></a:t>
            </a:r>
            <a:r>
              <a:rPr lang="ru-RU" sz="2400" smtClean="0">
                <a:solidFill>
                  <a:srgbClr val="3B00E2"/>
                </a:solidFill>
              </a:rPr>
              <a:t>4</a:t>
            </a:r>
            <a:r>
              <a:rPr lang="ru-RU" sz="2400" baseline="30000" smtClean="0">
                <a:solidFill>
                  <a:srgbClr val="3B00E2"/>
                </a:solidFill>
              </a:rPr>
              <a:t>х</a:t>
            </a:r>
          </a:p>
          <a:p>
            <a:pPr marL="457200" indent="-457200" eaLnBrk="1" hangingPunct="1">
              <a:lnSpc>
                <a:spcPct val="170000"/>
              </a:lnSpc>
              <a:spcBef>
                <a:spcPct val="30000"/>
              </a:spcBef>
              <a:buClr>
                <a:srgbClr val="B59BFF"/>
              </a:buClr>
              <a:buFontTx/>
              <a:buAutoNum type="alphaLcPeriod"/>
            </a:pPr>
            <a:r>
              <a:rPr lang="ru-RU" sz="2400" smtClean="0">
                <a:solidFill>
                  <a:srgbClr val="3B00E2"/>
                </a:solidFill>
              </a:rPr>
              <a:t>4</a:t>
            </a:r>
            <a:r>
              <a:rPr lang="ru-RU" sz="2400" smtClean="0">
                <a:solidFill>
                  <a:srgbClr val="3B00E2"/>
                </a:solidFill>
                <a:sym typeface="Symbol" pitchFamily="18" charset="2"/>
              </a:rPr>
              <a:t>2</a:t>
            </a:r>
            <a:r>
              <a:rPr lang="ru-RU" sz="2400" baseline="30000" smtClean="0">
                <a:solidFill>
                  <a:srgbClr val="3B00E2"/>
                </a:solidFill>
                <a:sym typeface="Symbol" pitchFamily="18" charset="2"/>
              </a:rPr>
              <a:t>2х</a:t>
            </a:r>
            <a:r>
              <a:rPr lang="ru-RU" sz="2400" i="1" baseline="30000" smtClean="0">
                <a:solidFill>
                  <a:srgbClr val="3B00E2"/>
                </a:solidFill>
                <a:sym typeface="Symbol" pitchFamily="18" charset="2"/>
              </a:rPr>
              <a:t> </a:t>
            </a:r>
            <a:r>
              <a:rPr lang="ru-RU" sz="2400" i="1" smtClean="0">
                <a:solidFill>
                  <a:srgbClr val="3B00E2"/>
                </a:solidFill>
                <a:sym typeface="Symbol" pitchFamily="18" charset="2"/>
              </a:rPr>
              <a:t>– </a:t>
            </a:r>
            <a:r>
              <a:rPr lang="ru-RU" sz="2400" smtClean="0">
                <a:solidFill>
                  <a:srgbClr val="3B00E2"/>
                </a:solidFill>
                <a:sym typeface="Symbol" pitchFamily="18" charset="2"/>
              </a:rPr>
              <a:t>6</a:t>
            </a:r>
            <a:r>
              <a:rPr lang="ru-RU" sz="2400" baseline="30000" smtClean="0">
                <a:solidFill>
                  <a:srgbClr val="3B00E2"/>
                </a:solidFill>
                <a:sym typeface="Symbol" pitchFamily="18" charset="2"/>
              </a:rPr>
              <a:t>х </a:t>
            </a:r>
            <a:r>
              <a:rPr lang="ru-RU" sz="2400" i="1" smtClean="0">
                <a:solidFill>
                  <a:srgbClr val="3B00E2"/>
                </a:solidFill>
                <a:sym typeface="Symbol" pitchFamily="18" charset="2"/>
              </a:rPr>
              <a:t>= </a:t>
            </a:r>
            <a:r>
              <a:rPr lang="ru-RU" sz="2400" smtClean="0">
                <a:solidFill>
                  <a:srgbClr val="3B00E2"/>
                </a:solidFill>
                <a:sym typeface="Symbol" pitchFamily="18" charset="2"/>
              </a:rPr>
              <a:t>183</a:t>
            </a:r>
            <a:r>
              <a:rPr lang="ru-RU" sz="2400" baseline="30000" smtClean="0">
                <a:solidFill>
                  <a:srgbClr val="3B00E2"/>
                </a:solidFill>
                <a:sym typeface="Symbol" pitchFamily="18" charset="2"/>
              </a:rPr>
              <a:t>2х</a:t>
            </a:r>
            <a:r>
              <a:rPr lang="ru-RU" sz="2400" i="1" baseline="30000" smtClean="0">
                <a:solidFill>
                  <a:srgbClr val="3B00E2"/>
                </a:solidFill>
                <a:sym typeface="Symbol" pitchFamily="18" charset="2"/>
              </a:rPr>
              <a:t> </a:t>
            </a:r>
          </a:p>
          <a:p>
            <a:pPr marL="457200" indent="-457200" eaLnBrk="1" hangingPunct="1">
              <a:lnSpc>
                <a:spcPct val="170000"/>
              </a:lnSpc>
              <a:buClr>
                <a:srgbClr val="B59BFF"/>
              </a:buClr>
              <a:buFontTx/>
              <a:buAutoNum type="alphaLcPeriod"/>
            </a:pPr>
            <a:r>
              <a:rPr lang="ru-RU" sz="2400" smtClean="0">
                <a:solidFill>
                  <a:srgbClr val="3B00E2"/>
                </a:solidFill>
                <a:sym typeface="Symbol" pitchFamily="18" charset="2"/>
              </a:rPr>
              <a:t>32</a:t>
            </a:r>
            <a:r>
              <a:rPr lang="ru-RU" sz="2400" baseline="30000" smtClean="0">
                <a:solidFill>
                  <a:srgbClr val="3B00E2"/>
                </a:solidFill>
                <a:sym typeface="Symbol" pitchFamily="18" charset="2"/>
              </a:rPr>
              <a:t>х</a:t>
            </a:r>
            <a:r>
              <a:rPr lang="ru-RU" sz="2400" i="1" baseline="30000" smtClean="0">
                <a:solidFill>
                  <a:srgbClr val="3B00E2"/>
                </a:solidFill>
                <a:sym typeface="Symbol" pitchFamily="18" charset="2"/>
              </a:rPr>
              <a:t>+</a:t>
            </a:r>
            <a:r>
              <a:rPr lang="ru-RU" sz="2400" baseline="30000" smtClean="0">
                <a:solidFill>
                  <a:srgbClr val="3B00E2"/>
                </a:solidFill>
                <a:sym typeface="Symbol" pitchFamily="18" charset="2"/>
              </a:rPr>
              <a:t>3</a:t>
            </a:r>
            <a:r>
              <a:rPr lang="ru-RU" sz="2400" i="1" baseline="30000" smtClean="0">
                <a:solidFill>
                  <a:srgbClr val="3B00E2"/>
                </a:solidFill>
                <a:sym typeface="Symbol" pitchFamily="18" charset="2"/>
              </a:rPr>
              <a:t> </a:t>
            </a:r>
            <a:r>
              <a:rPr lang="ru-RU" sz="2400" i="1" smtClean="0">
                <a:solidFill>
                  <a:srgbClr val="3B00E2"/>
                </a:solidFill>
                <a:sym typeface="Symbol" pitchFamily="18" charset="2"/>
              </a:rPr>
              <a:t></a:t>
            </a:r>
            <a:r>
              <a:rPr lang="ru-RU" sz="2400" smtClean="0">
                <a:solidFill>
                  <a:srgbClr val="3B00E2"/>
                </a:solidFill>
                <a:sym typeface="Symbol" pitchFamily="18" charset="2"/>
              </a:rPr>
              <a:t>3</a:t>
            </a:r>
            <a:r>
              <a:rPr lang="ru-RU" sz="2400" baseline="30000" smtClean="0">
                <a:solidFill>
                  <a:srgbClr val="3B00E2"/>
                </a:solidFill>
                <a:sym typeface="Symbol" pitchFamily="18" charset="2"/>
              </a:rPr>
              <a:t>3</a:t>
            </a:r>
            <a:r>
              <a:rPr lang="ru-RU" sz="2400" i="1" baseline="30000" smtClean="0">
                <a:solidFill>
                  <a:srgbClr val="3B00E2"/>
                </a:solidFill>
                <a:sym typeface="Symbol" pitchFamily="18" charset="2"/>
              </a:rPr>
              <a:t>х</a:t>
            </a:r>
            <a:r>
              <a:rPr lang="ru-RU" sz="2400" baseline="30000" smtClean="0">
                <a:solidFill>
                  <a:srgbClr val="3B00E2"/>
                </a:solidFill>
                <a:sym typeface="Symbol" pitchFamily="18" charset="2"/>
              </a:rPr>
              <a:t>+1 </a:t>
            </a:r>
            <a:r>
              <a:rPr lang="ru-RU" sz="2400" smtClean="0">
                <a:solidFill>
                  <a:srgbClr val="3B00E2"/>
                </a:solidFill>
                <a:sym typeface="Symbol" pitchFamily="18" charset="2"/>
              </a:rPr>
              <a:t>625</a:t>
            </a:r>
            <a:r>
              <a:rPr lang="ru-RU" sz="2400" i="1" baseline="30000" smtClean="0">
                <a:solidFill>
                  <a:srgbClr val="3B00E2"/>
                </a:solidFill>
                <a:sym typeface="Symbol" pitchFamily="18" charset="2"/>
              </a:rPr>
              <a:t>х</a:t>
            </a:r>
            <a:r>
              <a:rPr lang="ru-RU" sz="2400" baseline="30000" smtClean="0">
                <a:solidFill>
                  <a:srgbClr val="3B00E2"/>
                </a:solidFill>
                <a:sym typeface="Symbol" pitchFamily="18" charset="2"/>
              </a:rPr>
              <a:t>+2 </a:t>
            </a:r>
            <a:r>
              <a:rPr lang="ru-RU" sz="2400" smtClean="0">
                <a:solidFill>
                  <a:srgbClr val="3B00E2"/>
                </a:solidFill>
                <a:sym typeface="Symbol" pitchFamily="18" charset="2"/>
              </a:rPr>
              <a:t>= 600</a:t>
            </a:r>
            <a:r>
              <a:rPr lang="ru-RU" sz="2400" i="1" baseline="30000" smtClean="0">
                <a:solidFill>
                  <a:srgbClr val="3B00E2"/>
                </a:solidFill>
                <a:sym typeface="Symbol" pitchFamily="18" charset="2"/>
              </a:rPr>
              <a:t>х</a:t>
            </a:r>
            <a:r>
              <a:rPr lang="ru-RU" sz="2400" baseline="30000" smtClean="0">
                <a:solidFill>
                  <a:srgbClr val="3B00E2"/>
                </a:solidFill>
                <a:sym typeface="Symbol" pitchFamily="18" charset="2"/>
              </a:rPr>
              <a:t>+7</a:t>
            </a:r>
            <a:endParaRPr lang="ru-RU" sz="2400" smtClean="0">
              <a:solidFill>
                <a:srgbClr val="3B00E2"/>
              </a:solidFill>
              <a:sym typeface="Symbol" pitchFamily="18" charset="2"/>
            </a:endParaRPr>
          </a:p>
          <a:p>
            <a:pPr marL="457200" indent="-457200" eaLnBrk="1" hangingPunct="1">
              <a:lnSpc>
                <a:spcPct val="170000"/>
              </a:lnSpc>
              <a:buClr>
                <a:srgbClr val="B59BFF"/>
              </a:buClr>
              <a:buFontTx/>
              <a:buAutoNum type="alphaLcPeriod"/>
            </a:pPr>
            <a:r>
              <a:rPr lang="ru-RU" sz="2400" smtClean="0">
                <a:solidFill>
                  <a:srgbClr val="3B00E2"/>
                </a:solidFill>
              </a:rPr>
              <a:t>2</a:t>
            </a:r>
            <a:r>
              <a:rPr lang="ru-RU" sz="2400" baseline="30000" smtClean="0">
                <a:solidFill>
                  <a:srgbClr val="3B00E2"/>
                </a:solidFill>
              </a:rPr>
              <a:t>х+2 </a:t>
            </a:r>
            <a:r>
              <a:rPr lang="ru-RU" sz="2400" smtClean="0">
                <a:solidFill>
                  <a:srgbClr val="3B00E2"/>
                </a:solidFill>
              </a:rPr>
              <a:t>– 2</a:t>
            </a:r>
            <a:r>
              <a:rPr lang="ru-RU" sz="2400" baseline="30000" smtClean="0">
                <a:solidFill>
                  <a:srgbClr val="3B00E2"/>
                </a:solidFill>
              </a:rPr>
              <a:t>х+3 </a:t>
            </a:r>
            <a:r>
              <a:rPr lang="ru-RU" sz="2400" smtClean="0">
                <a:solidFill>
                  <a:srgbClr val="3B00E2"/>
                </a:solidFill>
              </a:rPr>
              <a:t>+5</a:t>
            </a:r>
            <a:r>
              <a:rPr lang="ru-RU" sz="2400" baseline="30000" smtClean="0">
                <a:solidFill>
                  <a:srgbClr val="3B00E2"/>
                </a:solidFill>
              </a:rPr>
              <a:t>х-2 </a:t>
            </a:r>
            <a:r>
              <a:rPr lang="ru-RU" sz="2400" smtClean="0">
                <a:solidFill>
                  <a:srgbClr val="3B00E2"/>
                </a:solidFill>
              </a:rPr>
              <a:t>= 5</a:t>
            </a:r>
            <a:r>
              <a:rPr lang="ru-RU" sz="2400" baseline="30000" smtClean="0">
                <a:solidFill>
                  <a:srgbClr val="3B00E2"/>
                </a:solidFill>
              </a:rPr>
              <a:t>х+1 </a:t>
            </a:r>
            <a:r>
              <a:rPr lang="ru-RU" sz="2400" smtClean="0">
                <a:solidFill>
                  <a:srgbClr val="3B00E2"/>
                </a:solidFill>
              </a:rPr>
              <a:t>+2</a:t>
            </a:r>
            <a:r>
              <a:rPr lang="ru-RU" sz="2400" baseline="30000" smtClean="0">
                <a:solidFill>
                  <a:srgbClr val="3B00E2"/>
                </a:solidFill>
              </a:rPr>
              <a:t>х+4</a:t>
            </a:r>
          </a:p>
          <a:p>
            <a:pPr marL="457200" indent="-457200" eaLnBrk="1" hangingPunct="1">
              <a:lnSpc>
                <a:spcPct val="170000"/>
              </a:lnSpc>
              <a:buClr>
                <a:srgbClr val="B59BFF"/>
              </a:buClr>
              <a:buFontTx/>
              <a:buAutoNum type="alphaLcPeriod"/>
            </a:pPr>
            <a:r>
              <a:rPr lang="ru-RU" sz="2400" smtClean="0">
                <a:solidFill>
                  <a:srgbClr val="3B00E2"/>
                </a:solidFill>
              </a:rPr>
              <a:t>2</a:t>
            </a:r>
            <a:r>
              <a:rPr lang="ru-RU" sz="2400" baseline="30000" smtClean="0">
                <a:solidFill>
                  <a:srgbClr val="3B00E2"/>
                </a:solidFill>
              </a:rPr>
              <a:t>х-1 </a:t>
            </a:r>
            <a:r>
              <a:rPr lang="ru-RU" sz="2400" smtClean="0">
                <a:solidFill>
                  <a:srgbClr val="3B00E2"/>
                </a:solidFill>
              </a:rPr>
              <a:t>= 8</a:t>
            </a:r>
            <a:r>
              <a:rPr lang="ru-RU" sz="2400" baseline="30000" smtClean="0">
                <a:solidFill>
                  <a:srgbClr val="3B00E2"/>
                </a:solidFill>
              </a:rPr>
              <a:t>х-2 </a:t>
            </a:r>
            <a:r>
              <a:rPr lang="ru-RU" sz="2400" smtClean="0">
                <a:solidFill>
                  <a:srgbClr val="3B00E2"/>
                </a:solidFill>
              </a:rPr>
              <a:t>- 4</a:t>
            </a:r>
            <a:r>
              <a:rPr lang="ru-RU" sz="2400" baseline="30000" smtClean="0">
                <a:solidFill>
                  <a:srgbClr val="3B00E2"/>
                </a:solidFill>
              </a:rPr>
              <a:t>х-2</a:t>
            </a:r>
            <a:endParaRPr lang="ru-RU" sz="2400" smtClean="0">
              <a:solidFill>
                <a:srgbClr val="3B00E2"/>
              </a:solidFill>
            </a:endParaRPr>
          </a:p>
        </p:txBody>
      </p:sp>
      <p:sp>
        <p:nvSpPr>
          <p:cNvPr id="14340" name="AutoShape 15" descr="Почтовая бумага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734050"/>
            <a:ext cx="576263" cy="360363"/>
          </a:xfrm>
          <a:prstGeom prst="actionButtonInformation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4341" name="AutoShape 16" descr="Почтовая бумага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300663"/>
            <a:ext cx="576263" cy="360362"/>
          </a:xfrm>
          <a:prstGeom prst="actionButtonHelp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64530" name="WordArt 18"/>
          <p:cNvSpPr>
            <a:spLocks noChangeArrowheads="1" noChangeShapeType="1" noTextEdit="1"/>
          </p:cNvSpPr>
          <p:nvPr/>
        </p:nvSpPr>
        <p:spPr bwMode="auto">
          <a:xfrm>
            <a:off x="684213" y="333375"/>
            <a:ext cx="6870700" cy="9001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legacyObliqueBottomLeft"/>
              <a:lightRig rig="legacyFlat3" dir="t"/>
            </a:scene3d>
            <a:sp3d extrusionH="430200" prstMaterial="legacyMatte">
              <a:extrusionClr>
                <a:srgbClr val="6600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/>
              </a:rPr>
              <a:t>Уровень С</a:t>
            </a:r>
          </a:p>
        </p:txBody>
      </p:sp>
      <p:pic>
        <p:nvPicPr>
          <p:cNvPr id="64567" name="Picture 55" descr="4stereo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557338"/>
            <a:ext cx="1779587" cy="3313112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E2A700"/>
            </a:solidFill>
            <a:miter lim="800000"/>
            <a:headEnd/>
            <a:tailEnd/>
          </a:ln>
        </p:spPr>
      </p:pic>
      <p:sp>
        <p:nvSpPr>
          <p:cNvPr id="14344" name="AutoShape 57" descr="Почтовая бумага">
            <a:hlinkClick r:id="rId6" action="ppaction://hlinksldjump" highlightClick="1"/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56550" y="6237288"/>
            <a:ext cx="576263" cy="360362"/>
          </a:xfrm>
          <a:prstGeom prst="actionButtonReturn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4345" name="AutoShape 58" descr="Почтовая бумага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403350" y="6308725"/>
            <a:ext cx="576263" cy="360363"/>
          </a:xfrm>
          <a:prstGeom prst="actionButtonBeginning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506D7-0BD4-4B90-A949-8BBD3AA1E41A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692150"/>
            <a:ext cx="6510338" cy="361950"/>
          </a:xfrm>
        </p:spPr>
        <p:txBody>
          <a:bodyPr/>
          <a:lstStyle/>
          <a:p>
            <a:pPr eaLnBrk="1" hangingPunct="1"/>
            <a:r>
              <a:rPr lang="ru-RU" sz="1800" smtClean="0">
                <a:solidFill>
                  <a:srgbClr val="64B07C"/>
                </a:solidFill>
              </a:rPr>
              <a:t>Приведение к одному основанию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268413"/>
            <a:ext cx="6913562" cy="1296987"/>
          </a:xfrm>
          <a:noFill/>
          <a:ln cap="flat">
            <a:solidFill>
              <a:srgbClr val="6600CC"/>
            </a:solidFill>
          </a:ln>
        </p:spPr>
        <p:txBody>
          <a:bodyPr lIns="90000" tIns="46800" rIns="90000" bIns="46800"/>
          <a:lstStyle/>
          <a:p>
            <a:pPr marL="261938" indent="-261938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ru-RU" sz="1400" b="1" i="1" smtClean="0">
                <a:latin typeface="Times New Roman" pitchFamily="18" charset="0"/>
              </a:rPr>
              <a:t>Пример</a:t>
            </a:r>
            <a:r>
              <a:rPr lang="ru-RU" sz="1400" b="1" smtClean="0">
                <a:latin typeface="Times New Roman" pitchFamily="18" charset="0"/>
              </a:rPr>
              <a:t> </a:t>
            </a:r>
          </a:p>
          <a:p>
            <a:pPr marL="261938" indent="-261938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sz="1400" b="1" i="1" smtClean="0">
                <a:latin typeface="Times New Roman" pitchFamily="18" charset="0"/>
              </a:rPr>
              <a:t>Решение:</a:t>
            </a:r>
            <a:r>
              <a:rPr lang="ru-RU" sz="1400" smtClean="0">
                <a:latin typeface="Times New Roman" pitchFamily="18" charset="0"/>
              </a:rPr>
              <a:t> Перепишем его в виде</a:t>
            </a:r>
            <a:endParaRPr lang="ru-RU" sz="1400" baseline="30000" smtClean="0">
              <a:latin typeface="Times New Roman" pitchFamily="18" charset="0"/>
            </a:endParaRPr>
          </a:p>
          <a:p>
            <a:pPr marL="261938" indent="-261938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sz="1400" smtClean="0">
                <a:latin typeface="Times New Roman" pitchFamily="18" charset="0"/>
              </a:rPr>
              <a:t>Корнями этого уравнения являются такие числа </a:t>
            </a:r>
            <a:r>
              <a:rPr lang="en-US" sz="1400" i="1" smtClean="0">
                <a:latin typeface="Times New Roman" pitchFamily="18" charset="0"/>
              </a:rPr>
              <a:t>x</a:t>
            </a:r>
            <a:r>
              <a:rPr lang="ru-RU" sz="1400" smtClean="0">
                <a:latin typeface="Times New Roman" pitchFamily="18" charset="0"/>
              </a:rPr>
              <a:t>, для которых </a:t>
            </a:r>
            <a:r>
              <a:rPr lang="ru-RU" sz="1400" i="1" smtClean="0">
                <a:latin typeface="Times New Roman" pitchFamily="18" charset="0"/>
              </a:rPr>
              <a:t>х</a:t>
            </a:r>
            <a:r>
              <a:rPr lang="ru-RU" sz="1400" baseline="30000" smtClean="0">
                <a:latin typeface="Times New Roman" pitchFamily="18" charset="0"/>
              </a:rPr>
              <a:t>2</a:t>
            </a:r>
            <a:r>
              <a:rPr lang="ru-RU" sz="1400" smtClean="0">
                <a:latin typeface="Times New Roman" pitchFamily="18" charset="0"/>
              </a:rPr>
              <a:t> – 2</a:t>
            </a:r>
            <a:r>
              <a:rPr lang="ru-RU" sz="1400" i="1" smtClean="0">
                <a:latin typeface="Times New Roman" pitchFamily="18" charset="0"/>
              </a:rPr>
              <a:t>х</a:t>
            </a:r>
            <a:r>
              <a:rPr lang="ru-RU" sz="1400" smtClean="0">
                <a:latin typeface="Times New Roman" pitchFamily="18" charset="0"/>
              </a:rPr>
              <a:t> – 1 = 2</a:t>
            </a:r>
          </a:p>
          <a:p>
            <a:pPr marL="261938" indent="-261938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sz="1400" smtClean="0">
                <a:latin typeface="Times New Roman" pitchFamily="18" charset="0"/>
              </a:rPr>
              <a:t>Приходим к квадратному уравнению</a:t>
            </a:r>
            <a:r>
              <a:rPr lang="ru-RU" sz="1400" i="1" smtClean="0">
                <a:latin typeface="Times New Roman" pitchFamily="18" charset="0"/>
              </a:rPr>
              <a:t> х</a:t>
            </a:r>
            <a:r>
              <a:rPr lang="ru-RU" sz="1400" baseline="30000" smtClean="0">
                <a:latin typeface="Times New Roman" pitchFamily="18" charset="0"/>
              </a:rPr>
              <a:t>2</a:t>
            </a:r>
            <a:r>
              <a:rPr lang="ru-RU" sz="1400" smtClean="0">
                <a:latin typeface="Times New Roman" pitchFamily="18" charset="0"/>
              </a:rPr>
              <a:t> – 2</a:t>
            </a:r>
            <a:r>
              <a:rPr lang="ru-RU" sz="1400" i="1" smtClean="0">
                <a:latin typeface="Times New Roman" pitchFamily="18" charset="0"/>
              </a:rPr>
              <a:t>х</a:t>
            </a:r>
            <a:r>
              <a:rPr lang="ru-RU" sz="1400" smtClean="0">
                <a:latin typeface="Times New Roman" pitchFamily="18" charset="0"/>
              </a:rPr>
              <a:t> </a:t>
            </a:r>
            <a:r>
              <a:rPr lang="ru-RU" sz="1400" i="1" smtClean="0">
                <a:latin typeface="Times New Roman" pitchFamily="18" charset="0"/>
              </a:rPr>
              <a:t>– </a:t>
            </a:r>
            <a:r>
              <a:rPr lang="ru-RU" sz="1400" smtClean="0">
                <a:latin typeface="Times New Roman" pitchFamily="18" charset="0"/>
              </a:rPr>
              <a:t>3</a:t>
            </a:r>
            <a:r>
              <a:rPr lang="ru-RU" sz="1400" i="1" smtClean="0">
                <a:latin typeface="Times New Roman" pitchFamily="18" charset="0"/>
              </a:rPr>
              <a:t> = </a:t>
            </a:r>
            <a:r>
              <a:rPr lang="ru-RU" sz="1400" smtClean="0">
                <a:latin typeface="Times New Roman" pitchFamily="18" charset="0"/>
              </a:rPr>
              <a:t>0</a:t>
            </a:r>
            <a:r>
              <a:rPr lang="ru-RU" sz="1400" i="1" smtClean="0">
                <a:latin typeface="Times New Roman" pitchFamily="18" charset="0"/>
              </a:rPr>
              <a:t> </a:t>
            </a:r>
            <a:r>
              <a:rPr lang="ru-RU" sz="1400" smtClean="0">
                <a:latin typeface="Times New Roman" pitchFamily="18" charset="0"/>
              </a:rPr>
              <a:t>, корни которого, числа 3 и –1.</a:t>
            </a:r>
          </a:p>
          <a:p>
            <a:pPr marL="261938" indent="-261938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sz="1400" b="1" smtClean="0">
                <a:latin typeface="Times New Roman" pitchFamily="18" charset="0"/>
              </a:rPr>
              <a:t>Ответ</a:t>
            </a:r>
            <a:r>
              <a:rPr lang="ru-RU" sz="1400" smtClean="0">
                <a:latin typeface="Times New Roman" pitchFamily="18" charset="0"/>
              </a:rPr>
              <a:t>: 3; -1</a:t>
            </a:r>
          </a:p>
        </p:txBody>
      </p:sp>
      <p:sp>
        <p:nvSpPr>
          <p:cNvPr id="51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2268538" y="1196975"/>
          <a:ext cx="1150937" cy="319088"/>
        </p:xfrm>
        <a:graphic>
          <a:graphicData uri="http://schemas.openxmlformats.org/presentationml/2006/ole">
            <p:oleObj spid="_x0000_s5122" name="Формула" r:id="rId4" imgW="812447" imgH="228501" progId="Equation.3">
              <p:embed/>
            </p:oleObj>
          </a:graphicData>
        </a:graphic>
      </p:graphicFrame>
      <p:sp>
        <p:nvSpPr>
          <p:cNvPr id="513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3851275" y="1484313"/>
          <a:ext cx="936625" cy="279400"/>
        </p:xfrm>
        <a:graphic>
          <a:graphicData uri="http://schemas.openxmlformats.org/presentationml/2006/ole">
            <p:oleObj spid="_x0000_s5123" name="Формула" r:id="rId5" imgW="774364" imgH="228501" progId="Equation.3">
              <p:embed/>
            </p:oleObj>
          </a:graphicData>
        </a:graphic>
      </p:graphicFrame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042988" y="2708275"/>
            <a:ext cx="6913562" cy="952500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buFontTx/>
              <a:buAutoNum type="arabicPeriod" startAt="2"/>
            </a:pPr>
            <a:r>
              <a:rPr lang="ru-RU" b="1" i="1">
                <a:latin typeface="Times New Roman" pitchFamily="18" charset="0"/>
              </a:rPr>
              <a:t> Пример </a:t>
            </a:r>
          </a:p>
          <a:p>
            <a:pPr marL="266700" indent="-266700"/>
            <a:endParaRPr lang="ru-RU" b="1" i="1">
              <a:latin typeface="Times New Roman" pitchFamily="18" charset="0"/>
            </a:endParaRPr>
          </a:p>
          <a:p>
            <a:pPr marL="266700" indent="-266700"/>
            <a:r>
              <a:rPr lang="ru-RU" b="1" i="1">
                <a:latin typeface="Times New Roman" pitchFamily="18" charset="0"/>
              </a:rPr>
              <a:t>Решение:</a:t>
            </a:r>
            <a:r>
              <a:rPr lang="ru-RU">
                <a:latin typeface="Times New Roman" pitchFamily="18" charset="0"/>
              </a:rPr>
              <a:t>  используем формулу </a:t>
            </a:r>
            <a:r>
              <a:rPr lang="ru-RU" b="1" i="1">
                <a:latin typeface="Times New Roman" pitchFamily="18" charset="0"/>
              </a:rPr>
              <a:t>а</a:t>
            </a:r>
            <a:r>
              <a:rPr lang="ru-RU" b="1" i="1" baseline="30000">
                <a:latin typeface="Times New Roman" pitchFamily="18" charset="0"/>
              </a:rPr>
              <a:t>х</a:t>
            </a:r>
            <a:r>
              <a:rPr lang="ru-RU" b="1" i="1">
                <a:latin typeface="Times New Roman" pitchFamily="18" charset="0"/>
              </a:rPr>
              <a:t> </a:t>
            </a:r>
            <a:r>
              <a:rPr lang="ru-RU" b="1" i="1">
                <a:latin typeface="Times New Roman" pitchFamily="18" charset="0"/>
                <a:sym typeface="Symbol" pitchFamily="18" charset="2"/>
              </a:rPr>
              <a:t></a:t>
            </a:r>
            <a:r>
              <a:rPr lang="en-US" b="1" i="1">
                <a:latin typeface="Times New Roman" pitchFamily="18" charset="0"/>
              </a:rPr>
              <a:t>b</a:t>
            </a:r>
            <a:r>
              <a:rPr lang="en-US" b="1" i="1" baseline="30000">
                <a:latin typeface="Times New Roman" pitchFamily="18" charset="0"/>
              </a:rPr>
              <a:t>x</a:t>
            </a:r>
            <a:r>
              <a:rPr lang="ru-RU" b="1" i="1" baseline="30000">
                <a:latin typeface="Times New Roman" pitchFamily="18" charset="0"/>
              </a:rPr>
              <a:t> </a:t>
            </a:r>
            <a:r>
              <a:rPr lang="ru-RU" b="1" i="1">
                <a:latin typeface="Times New Roman" pitchFamily="18" charset="0"/>
              </a:rPr>
              <a:t>= (</a:t>
            </a:r>
            <a:r>
              <a:rPr lang="en-US" b="1" i="1">
                <a:latin typeface="Times New Roman" pitchFamily="18" charset="0"/>
              </a:rPr>
              <a:t>ab</a:t>
            </a:r>
            <a:r>
              <a:rPr lang="ru-RU" b="1" i="1">
                <a:latin typeface="Times New Roman" pitchFamily="18" charset="0"/>
              </a:rPr>
              <a:t>)</a:t>
            </a:r>
            <a:r>
              <a:rPr lang="en-US" b="1" i="1" baseline="30000">
                <a:latin typeface="Times New Roman" pitchFamily="18" charset="0"/>
              </a:rPr>
              <a:t>x</a:t>
            </a:r>
            <a:r>
              <a:rPr lang="ru-RU" baseline="30000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                             </a:t>
            </a:r>
            <a:r>
              <a:rPr lang="ru-RU" b="1">
                <a:latin typeface="Times New Roman" pitchFamily="18" charset="0"/>
                <a:sym typeface="Symbol" pitchFamily="18" charset="2"/>
              </a:rPr>
              <a:t></a:t>
            </a:r>
            <a:r>
              <a:rPr lang="ru-RU" b="1">
                <a:latin typeface="Times New Roman" pitchFamily="18" charset="0"/>
              </a:rPr>
              <a:t>                  </a:t>
            </a:r>
            <a:r>
              <a:rPr lang="en-US" b="1">
                <a:latin typeface="Times New Roman" pitchFamily="18" charset="0"/>
              </a:rPr>
              <a:t>     </a:t>
            </a:r>
            <a:r>
              <a:rPr lang="ru-RU" b="1">
                <a:latin typeface="Times New Roman" pitchFamily="18" charset="0"/>
                <a:sym typeface="Symbol" pitchFamily="18" charset="2"/>
              </a:rPr>
              <a:t></a:t>
            </a:r>
            <a:r>
              <a:rPr lang="ru-RU" b="1"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x </a:t>
            </a:r>
            <a:r>
              <a:rPr lang="ru-RU" b="1">
                <a:latin typeface="Times New Roman" pitchFamily="18" charset="0"/>
              </a:rPr>
              <a:t>= 3.                                         Ответ: 3</a:t>
            </a:r>
          </a:p>
        </p:txBody>
      </p:sp>
      <p:sp>
        <p:nvSpPr>
          <p:cNvPr id="51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2339975" y="2708275"/>
          <a:ext cx="1076325" cy="466725"/>
        </p:xfrm>
        <a:graphic>
          <a:graphicData uri="http://schemas.openxmlformats.org/presentationml/2006/ole">
            <p:oleObj spid="_x0000_s5124" name="Формула" r:id="rId6" imgW="1079280" imgH="469800" progId="Equation.3">
              <p:embed/>
            </p:oleObj>
          </a:graphicData>
        </a:graphic>
      </p:graphicFrame>
      <p:sp>
        <p:nvSpPr>
          <p:cNvPr id="513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4572000" y="3068638"/>
          <a:ext cx="1152525" cy="509587"/>
        </p:xfrm>
        <a:graphic>
          <a:graphicData uri="http://schemas.openxmlformats.org/presentationml/2006/ole">
            <p:oleObj spid="_x0000_s5125" name="Формула" r:id="rId7" imgW="1054100" imgH="469900" progId="Equation.3">
              <p:embed/>
            </p:oleObj>
          </a:graphicData>
        </a:graphic>
      </p:graphicFrame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37" name="Object 17"/>
          <p:cNvGraphicFramePr>
            <a:graphicFrameLocks noChangeAspect="1"/>
          </p:cNvGraphicFramePr>
          <p:nvPr/>
        </p:nvGraphicFramePr>
        <p:xfrm>
          <a:off x="6084888" y="3068638"/>
          <a:ext cx="868362" cy="504825"/>
        </p:xfrm>
        <a:graphic>
          <a:graphicData uri="http://schemas.openxmlformats.org/presentationml/2006/ole">
            <p:oleObj spid="_x0000_s5126" name="Формула" r:id="rId8" imgW="799920" imgH="469800" progId="Equation.3">
              <p:embed/>
            </p:oleObj>
          </a:graphicData>
        </a:graphic>
      </p:graphicFrame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042988" y="3933825"/>
            <a:ext cx="3168650" cy="530225"/>
          </a:xfrm>
          <a:prstGeom prst="rect">
            <a:avLst/>
          </a:prstGeom>
          <a:noFill/>
          <a:ln w="12700">
            <a:solidFill>
              <a:srgbClr val="6600CC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 startAt="3"/>
              <a:tabLst>
                <a:tab pos="0" algn="l"/>
              </a:tabLst>
            </a:pPr>
            <a:r>
              <a:rPr lang="ru-RU" b="1" i="1">
                <a:latin typeface="Times New Roman" pitchFamily="18" charset="0"/>
              </a:rPr>
              <a:t>Пример</a:t>
            </a:r>
            <a:r>
              <a:rPr lang="ru-RU" b="1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4</a:t>
            </a:r>
            <a:r>
              <a:rPr lang="ru-RU" i="1" baseline="30000">
                <a:latin typeface="Times New Roman" pitchFamily="18" charset="0"/>
              </a:rPr>
              <a:t>х</a:t>
            </a:r>
            <a:r>
              <a:rPr lang="ru-RU">
                <a:latin typeface="Times New Roman" pitchFamily="18" charset="0"/>
              </a:rPr>
              <a:t> = 5</a:t>
            </a:r>
          </a:p>
          <a:p>
            <a:pPr marL="342900" indent="-342900">
              <a:tabLst>
                <a:tab pos="0" algn="l"/>
              </a:tabLst>
            </a:pPr>
            <a:r>
              <a:rPr lang="ru-RU" b="1" i="1">
                <a:latin typeface="Times New Roman" pitchFamily="18" charset="0"/>
              </a:rPr>
              <a:t>Решение:</a:t>
            </a:r>
            <a:r>
              <a:rPr lang="ru-RU">
                <a:latin typeface="Times New Roman" pitchFamily="18" charset="0"/>
              </a:rPr>
              <a:t> 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ru-RU">
                <a:latin typeface="Times New Roman" pitchFamily="18" charset="0"/>
              </a:rPr>
              <a:t> = </a:t>
            </a:r>
            <a:r>
              <a:rPr lang="en-US">
                <a:latin typeface="Times New Roman" pitchFamily="18" charset="0"/>
              </a:rPr>
              <a:t>log</a:t>
            </a:r>
            <a:r>
              <a:rPr lang="ru-RU" baseline="-25000">
                <a:latin typeface="Times New Roman" pitchFamily="18" charset="0"/>
              </a:rPr>
              <a:t>4</a:t>
            </a:r>
            <a:r>
              <a:rPr lang="ru-RU">
                <a:latin typeface="Times New Roman" pitchFamily="18" charset="0"/>
              </a:rPr>
              <a:t> 5          Ответ: </a:t>
            </a:r>
            <a:r>
              <a:rPr lang="en-US">
                <a:latin typeface="Times New Roman" pitchFamily="18" charset="0"/>
              </a:rPr>
              <a:t>log</a:t>
            </a:r>
            <a:r>
              <a:rPr lang="ru-RU" baseline="-25000">
                <a:latin typeface="Times New Roman" pitchFamily="18" charset="0"/>
              </a:rPr>
              <a:t>4 </a:t>
            </a:r>
            <a:r>
              <a:rPr lang="ru-RU">
                <a:latin typeface="Times New Roman" pitchFamily="18" charset="0"/>
              </a:rPr>
              <a:t>5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4356100" y="3860800"/>
            <a:ext cx="3600450" cy="739775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7800" indent="-177800">
              <a:buFontTx/>
              <a:buAutoNum type="arabicPeriod" startAt="4"/>
              <a:tabLst>
                <a:tab pos="180975" algn="l"/>
              </a:tabLst>
            </a:pPr>
            <a:r>
              <a:rPr lang="ru-RU">
                <a:latin typeface="Comic Sans MS" pitchFamily="66" charset="0"/>
              </a:rPr>
              <a:t> </a:t>
            </a:r>
            <a:r>
              <a:rPr lang="ru-RU" b="1" i="1">
                <a:latin typeface="Times New Roman" pitchFamily="18" charset="0"/>
              </a:rPr>
              <a:t>Пример</a:t>
            </a:r>
            <a:r>
              <a:rPr lang="ru-RU">
                <a:latin typeface="Times New Roman" pitchFamily="18" charset="0"/>
              </a:rPr>
              <a:t>  3</a:t>
            </a:r>
            <a:r>
              <a:rPr lang="ru-RU" i="1" baseline="30000">
                <a:latin typeface="Times New Roman" pitchFamily="18" charset="0"/>
              </a:rPr>
              <a:t>х</a:t>
            </a:r>
            <a:r>
              <a:rPr lang="ru-RU" i="1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 = – 4</a:t>
            </a:r>
            <a:endParaRPr lang="ru-RU" b="1" i="1">
              <a:latin typeface="Times New Roman" pitchFamily="18" charset="0"/>
            </a:endParaRPr>
          </a:p>
          <a:p>
            <a:pPr marL="177800" indent="-177800">
              <a:tabLst>
                <a:tab pos="180975" algn="l"/>
              </a:tabLst>
            </a:pPr>
            <a:r>
              <a:rPr lang="ru-RU" b="1" i="1">
                <a:latin typeface="Times New Roman" pitchFamily="18" charset="0"/>
              </a:rPr>
              <a:t>Решение:</a:t>
            </a:r>
            <a:r>
              <a:rPr lang="ru-RU">
                <a:latin typeface="Times New Roman" pitchFamily="18" charset="0"/>
              </a:rPr>
              <a:t> Решений нет т. к.  3</a:t>
            </a:r>
            <a:r>
              <a:rPr lang="ru-RU" i="1" baseline="30000">
                <a:latin typeface="Times New Roman" pitchFamily="18" charset="0"/>
              </a:rPr>
              <a:t>х</a:t>
            </a:r>
            <a:r>
              <a:rPr lang="ru-RU" i="1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&gt; 0. </a:t>
            </a:r>
          </a:p>
          <a:p>
            <a:pPr marL="177800" indent="-177800">
              <a:tabLst>
                <a:tab pos="180975" algn="l"/>
              </a:tabLst>
            </a:pPr>
            <a:r>
              <a:rPr lang="ru-RU" b="1">
                <a:latin typeface="Times New Roman" pitchFamily="18" charset="0"/>
              </a:rPr>
              <a:t>Ответ:</a:t>
            </a:r>
            <a:r>
              <a:rPr lang="ru-RU">
                <a:latin typeface="Times New Roman" pitchFamily="18" charset="0"/>
              </a:rPr>
              <a:t>  </a:t>
            </a:r>
            <a:r>
              <a:rPr lang="ru-RU" i="1">
                <a:latin typeface="Times New Roman" pitchFamily="18" charset="0"/>
              </a:rPr>
              <a:t>х </a:t>
            </a:r>
            <a:r>
              <a:rPr lang="ru-RU">
                <a:latin typeface="Times New Roman" pitchFamily="18" charset="0"/>
                <a:sym typeface="Symbol" pitchFamily="18" charset="2"/>
              </a:rPr>
              <a:t></a:t>
            </a:r>
            <a:r>
              <a:rPr lang="ru-RU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sym typeface="Symbol" pitchFamily="18" charset="2"/>
              </a:rPr>
              <a:t></a:t>
            </a:r>
            <a:r>
              <a:rPr lang="ru-RU">
                <a:latin typeface="Times New Roman" pitchFamily="18" charset="0"/>
              </a:rPr>
              <a:t>	</a:t>
            </a:r>
            <a:r>
              <a:rPr lang="ru-RU">
                <a:latin typeface="Comic Sans MS" pitchFamily="66" charset="0"/>
                <a:sym typeface="Symbol" pitchFamily="18" charset="2"/>
              </a:rPr>
              <a:t> 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339975" y="4797425"/>
            <a:ext cx="5329238" cy="952500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5"/>
            </a:pPr>
            <a:r>
              <a:rPr lang="ru-RU" b="1" i="1">
                <a:latin typeface="Times New Roman" pitchFamily="18" charset="0"/>
              </a:rPr>
              <a:t>Пример</a:t>
            </a:r>
            <a:r>
              <a:rPr lang="ru-RU">
                <a:latin typeface="Times New Roman" pitchFamily="18" charset="0"/>
              </a:rPr>
              <a:t>   27</a:t>
            </a:r>
            <a:r>
              <a:rPr lang="ru-RU" i="1" baseline="30000">
                <a:latin typeface="Times New Roman" pitchFamily="18" charset="0"/>
              </a:rPr>
              <a:t>х </a:t>
            </a:r>
            <a:r>
              <a:rPr lang="ru-RU" i="1">
                <a:latin typeface="Times New Roman" pitchFamily="18" charset="0"/>
              </a:rPr>
              <a:t>= </a:t>
            </a:r>
            <a:r>
              <a:rPr lang="ru-RU">
                <a:latin typeface="Times New Roman" pitchFamily="18" charset="0"/>
              </a:rPr>
              <a:t>9 </a:t>
            </a:r>
          </a:p>
          <a:p>
            <a:pPr marL="342900" indent="-342900">
              <a:spcBef>
                <a:spcPct val="50000"/>
              </a:spcBef>
            </a:pPr>
            <a:r>
              <a:rPr lang="ru-RU" b="1" i="1">
                <a:latin typeface="Times New Roman" pitchFamily="18" charset="0"/>
              </a:rPr>
              <a:t>Решение:  </a:t>
            </a:r>
            <a:r>
              <a:rPr lang="ru-RU">
                <a:latin typeface="Times New Roman" pitchFamily="18" charset="0"/>
              </a:rPr>
              <a:t>представим 27 как</a:t>
            </a:r>
            <a:r>
              <a:rPr lang="ru-RU" i="1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3</a:t>
            </a:r>
            <a:r>
              <a:rPr lang="ru-RU" baseline="30000">
                <a:latin typeface="Times New Roman" pitchFamily="18" charset="0"/>
              </a:rPr>
              <a:t>3 </a:t>
            </a:r>
            <a:r>
              <a:rPr lang="ru-RU">
                <a:latin typeface="Times New Roman" pitchFamily="18" charset="0"/>
              </a:rPr>
              <a:t>, а 9 как 3</a:t>
            </a:r>
            <a:r>
              <a:rPr lang="ru-RU" baseline="30000">
                <a:latin typeface="Times New Roman" pitchFamily="18" charset="0"/>
              </a:rPr>
              <a:t>2</a:t>
            </a:r>
            <a:r>
              <a:rPr lang="ru-RU">
                <a:latin typeface="Times New Roman" pitchFamily="18" charset="0"/>
              </a:rPr>
              <a:t> получим уравнение</a:t>
            </a:r>
          </a:p>
          <a:p>
            <a:pPr marL="342900" indent="-342900">
              <a:spcBef>
                <a:spcPct val="50000"/>
              </a:spcBef>
            </a:pPr>
            <a:r>
              <a:rPr lang="ru-RU">
                <a:latin typeface="Times New Roman" pitchFamily="18" charset="0"/>
              </a:rPr>
              <a:t>3</a:t>
            </a:r>
            <a:r>
              <a:rPr lang="ru-RU" baseline="30000">
                <a:latin typeface="Times New Roman" pitchFamily="18" charset="0"/>
              </a:rPr>
              <a:t>3</a:t>
            </a:r>
            <a:r>
              <a:rPr lang="ru-RU" i="1" baseline="30000">
                <a:latin typeface="Times New Roman" pitchFamily="18" charset="0"/>
              </a:rPr>
              <a:t>х</a:t>
            </a:r>
            <a:r>
              <a:rPr lang="ru-RU" i="1">
                <a:latin typeface="Times New Roman" pitchFamily="18" charset="0"/>
              </a:rPr>
              <a:t> = </a:t>
            </a:r>
            <a:r>
              <a:rPr lang="ru-RU">
                <a:latin typeface="Times New Roman" pitchFamily="18" charset="0"/>
              </a:rPr>
              <a:t>3</a:t>
            </a:r>
            <a:r>
              <a:rPr lang="ru-RU" baseline="30000">
                <a:latin typeface="Times New Roman" pitchFamily="18" charset="0"/>
              </a:rPr>
              <a:t>2 </a:t>
            </a:r>
            <a:r>
              <a:rPr lang="ru-RU">
                <a:latin typeface="Times New Roman" pitchFamily="18" charset="0"/>
                <a:sym typeface="Symbol" pitchFamily="18" charset="2"/>
              </a:rPr>
              <a:t>  3</a:t>
            </a:r>
            <a:r>
              <a:rPr lang="ru-RU" i="1">
                <a:latin typeface="Times New Roman" pitchFamily="18" charset="0"/>
                <a:sym typeface="Symbol" pitchFamily="18" charset="2"/>
              </a:rPr>
              <a:t>х = </a:t>
            </a:r>
            <a:r>
              <a:rPr lang="ru-RU">
                <a:latin typeface="Times New Roman" pitchFamily="18" charset="0"/>
                <a:sym typeface="Symbol" pitchFamily="18" charset="2"/>
              </a:rPr>
              <a:t>2 </a:t>
            </a:r>
            <a:r>
              <a:rPr lang="ru-RU" b="1">
                <a:latin typeface="Times New Roman" pitchFamily="18" charset="0"/>
                <a:sym typeface="Symbol" pitchFamily="18" charset="2"/>
              </a:rPr>
              <a:t>                             Ответ:</a:t>
            </a:r>
          </a:p>
        </p:txBody>
      </p:sp>
      <p:sp>
        <p:nvSpPr>
          <p:cNvPr id="5142" name="Rectangle 32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30751" name="Object 31"/>
          <p:cNvGraphicFramePr>
            <a:graphicFrameLocks noChangeAspect="1"/>
          </p:cNvGraphicFramePr>
          <p:nvPr/>
        </p:nvGraphicFramePr>
        <p:xfrm>
          <a:off x="4067175" y="5300663"/>
          <a:ext cx="488950" cy="504825"/>
        </p:xfrm>
        <a:graphic>
          <a:graphicData uri="http://schemas.openxmlformats.org/presentationml/2006/ole">
            <p:oleObj spid="_x0000_s5127" name="Формула" r:id="rId9" imgW="380880" imgH="393480" progId="Equation.3">
              <p:embed/>
            </p:oleObj>
          </a:graphicData>
        </a:graphic>
      </p:graphicFrame>
      <p:sp>
        <p:nvSpPr>
          <p:cNvPr id="514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5144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5145" name="Rectangle 39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30758" name="Object 38"/>
          <p:cNvGraphicFramePr>
            <a:graphicFrameLocks noChangeAspect="1"/>
          </p:cNvGraphicFramePr>
          <p:nvPr/>
        </p:nvGraphicFramePr>
        <p:xfrm>
          <a:off x="5867400" y="5373688"/>
          <a:ext cx="152400" cy="390525"/>
        </p:xfrm>
        <a:graphic>
          <a:graphicData uri="http://schemas.openxmlformats.org/presentationml/2006/ole">
            <p:oleObj spid="_x0000_s5128" name="Формула" r:id="rId10" imgW="152334" imgH="393529" progId="Equation.3">
              <p:embed/>
            </p:oleObj>
          </a:graphicData>
        </a:graphic>
      </p:graphicFrame>
      <p:sp>
        <p:nvSpPr>
          <p:cNvPr id="30761" name="Text Box 41"/>
          <p:cNvSpPr txBox="1">
            <a:spLocks noChangeArrowheads="1"/>
          </p:cNvSpPr>
          <p:nvPr/>
        </p:nvSpPr>
        <p:spPr bwMode="auto">
          <a:xfrm>
            <a:off x="2700338" y="260350"/>
            <a:ext cx="287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  <a:latin typeface="Monotype Corsiva" pitchFamily="66" charset="0"/>
              </a:rPr>
              <a:t>Уровень А</a:t>
            </a:r>
          </a:p>
        </p:txBody>
      </p:sp>
      <p:sp>
        <p:nvSpPr>
          <p:cNvPr id="5147" name="AutoShape 43" descr="Почтовая бумага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6021388"/>
            <a:ext cx="576262" cy="360362"/>
          </a:xfrm>
          <a:prstGeom prst="actionButtonReturn">
            <a:avLst/>
          </a:prstGeom>
          <a:blipFill dpi="0" rotWithShape="1">
            <a:blip r:embed="rId1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</p:spTree>
    <p:custDataLst>
      <p:tags r:id="rId2"/>
    </p:custData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 animBg="1"/>
      <p:bldP spid="30730" grpId="0" animBg="1"/>
      <p:bldP spid="30739" grpId="0" animBg="1"/>
      <p:bldP spid="30740" grpId="0" animBg="1"/>
      <p:bldP spid="30746" grpId="0" animBg="1"/>
      <p:bldP spid="307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568383-34EA-4C5A-A232-07E2FE1F8189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87450" y="5013325"/>
            <a:ext cx="151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771775" y="5157788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72000" y="5084763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omic Sans MS" pitchFamily="66" charset="0"/>
            </a:endParaRPr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2555875" y="4941888"/>
            <a:ext cx="3455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15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1908175" y="3500438"/>
          <a:ext cx="5961063" cy="1612900"/>
        </p:xfrm>
        <a:graphic>
          <a:graphicData uri="http://schemas.openxmlformats.org/presentationml/2006/ole">
            <p:oleObj spid="_x0000_s6146" name="Формула" r:id="rId4" imgW="4978080" imgH="1346040" progId="Equation.3">
              <p:embed/>
            </p:oleObj>
          </a:graphicData>
        </a:graphic>
      </p:graphicFrame>
      <p:sp>
        <p:nvSpPr>
          <p:cNvPr id="6155" name="WordArt 15"/>
          <p:cNvSpPr>
            <a:spLocks noChangeArrowheads="1" noChangeShapeType="1" noTextEdit="1"/>
          </p:cNvSpPr>
          <p:nvPr/>
        </p:nvSpPr>
        <p:spPr bwMode="auto">
          <a:xfrm>
            <a:off x="1763713" y="333375"/>
            <a:ext cx="4321175" cy="5762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Franklin Gothic Book"/>
              </a:rPr>
              <a:t>уровень Б</a:t>
            </a:r>
          </a:p>
        </p:txBody>
      </p:sp>
      <p:sp>
        <p:nvSpPr>
          <p:cNvPr id="6156" name="Text Box 16"/>
          <p:cNvSpPr txBox="1">
            <a:spLocks noChangeArrowheads="1"/>
          </p:cNvSpPr>
          <p:nvPr/>
        </p:nvSpPr>
        <p:spPr bwMode="auto">
          <a:xfrm>
            <a:off x="900113" y="2060575"/>
            <a:ext cx="6624637" cy="8461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66700" indent="-266700">
              <a:spcBef>
                <a:spcPct val="50000"/>
              </a:spcBef>
              <a:buFontTx/>
              <a:buAutoNum type="arabicPeriod"/>
              <a:tabLst>
                <a:tab pos="444500" algn="l"/>
                <a:tab pos="622300" algn="l"/>
              </a:tabLst>
            </a:pPr>
            <a:r>
              <a:rPr lang="ru-RU" i="1">
                <a:latin typeface="Times New Roman" pitchFamily="18" charset="0"/>
              </a:rPr>
              <a:t>Пример</a:t>
            </a:r>
            <a:r>
              <a:rPr lang="ru-RU">
                <a:latin typeface="Times New Roman" pitchFamily="18" charset="0"/>
              </a:rPr>
              <a:t>   </a:t>
            </a:r>
            <a:r>
              <a:rPr lang="ru-RU" b="1">
                <a:latin typeface="Times New Roman" pitchFamily="18" charset="0"/>
              </a:rPr>
              <a:t>7</a:t>
            </a:r>
            <a:r>
              <a:rPr lang="ru-RU" b="1" baseline="30000">
                <a:latin typeface="Times New Roman" pitchFamily="18" charset="0"/>
              </a:rPr>
              <a:t>2</a:t>
            </a:r>
            <a:r>
              <a:rPr lang="ru-RU" b="1" i="1" baseline="30000">
                <a:latin typeface="Times New Roman" pitchFamily="18" charset="0"/>
              </a:rPr>
              <a:t>х</a:t>
            </a:r>
            <a:r>
              <a:rPr lang="ru-RU" b="1">
                <a:latin typeface="Times New Roman" pitchFamily="18" charset="0"/>
              </a:rPr>
              <a:t> – 8•7</a:t>
            </a:r>
            <a:r>
              <a:rPr lang="ru-RU" b="1" i="1" baseline="30000">
                <a:latin typeface="Times New Roman" pitchFamily="18" charset="0"/>
              </a:rPr>
              <a:t>х</a:t>
            </a:r>
            <a:r>
              <a:rPr lang="ru-RU" b="1">
                <a:latin typeface="Times New Roman" pitchFamily="18" charset="0"/>
              </a:rPr>
              <a:t> + 7 =0</a:t>
            </a:r>
            <a:r>
              <a:rPr lang="ru-RU"/>
              <a:t> </a:t>
            </a:r>
          </a:p>
          <a:p>
            <a:pPr marL="266700" indent="-266700">
              <a:spcBef>
                <a:spcPct val="50000"/>
              </a:spcBef>
              <a:tabLst>
                <a:tab pos="444500" algn="l"/>
                <a:tab pos="622300" algn="l"/>
              </a:tabLst>
            </a:pPr>
            <a:r>
              <a:rPr lang="ru-RU" i="1"/>
              <a:t>Решение</a:t>
            </a:r>
            <a:r>
              <a:rPr lang="ru-RU"/>
              <a:t> </a:t>
            </a:r>
            <a:r>
              <a:rPr lang="ru-RU">
                <a:latin typeface="Times New Roman" pitchFamily="18" charset="0"/>
              </a:rPr>
              <a:t>: </a:t>
            </a:r>
            <a:r>
              <a:rPr lang="ru-RU"/>
              <a:t>Пусть </a:t>
            </a:r>
            <a:r>
              <a:rPr lang="ru-RU">
                <a:latin typeface="Times New Roman" pitchFamily="18" charset="0"/>
              </a:rPr>
              <a:t>7</a:t>
            </a:r>
            <a:r>
              <a:rPr lang="ru-RU" i="1" baseline="30000">
                <a:latin typeface="Times New Roman" pitchFamily="18" charset="0"/>
              </a:rPr>
              <a:t>х</a:t>
            </a:r>
            <a:r>
              <a:rPr lang="ru-RU" i="1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= </a:t>
            </a:r>
            <a:r>
              <a:rPr lang="ru-RU" i="1">
                <a:latin typeface="Times New Roman" pitchFamily="18" charset="0"/>
              </a:rPr>
              <a:t>у</a:t>
            </a:r>
            <a:r>
              <a:rPr lang="ru-RU">
                <a:latin typeface="Times New Roman" pitchFamily="18" charset="0"/>
              </a:rPr>
              <a:t>,</a:t>
            </a:r>
            <a:r>
              <a:rPr lang="ru-RU"/>
              <a:t> тогда  </a:t>
            </a:r>
            <a:r>
              <a:rPr lang="ru-RU" i="1">
                <a:latin typeface="Times New Roman" pitchFamily="18" charset="0"/>
              </a:rPr>
              <a:t>у</a:t>
            </a:r>
            <a:r>
              <a:rPr lang="ru-RU" baseline="30000">
                <a:latin typeface="Times New Roman" pitchFamily="18" charset="0"/>
              </a:rPr>
              <a:t>2</a:t>
            </a:r>
            <a:r>
              <a:rPr lang="ru-RU">
                <a:latin typeface="Times New Roman" pitchFamily="18" charset="0"/>
              </a:rPr>
              <a:t> – 8</a:t>
            </a:r>
            <a:r>
              <a:rPr lang="ru-RU" i="1">
                <a:latin typeface="Times New Roman" pitchFamily="18" charset="0"/>
              </a:rPr>
              <a:t>у</a:t>
            </a:r>
            <a:r>
              <a:rPr lang="ru-RU">
                <a:latin typeface="Times New Roman" pitchFamily="18" charset="0"/>
              </a:rPr>
              <a:t> + 7=0  </a:t>
            </a:r>
            <a:r>
              <a:rPr lang="ru-RU" i="1">
                <a:latin typeface="Times New Roman" pitchFamily="18" charset="0"/>
              </a:rPr>
              <a:t>у</a:t>
            </a:r>
            <a:r>
              <a:rPr lang="ru-RU" baseline="-25000">
                <a:latin typeface="Times New Roman" pitchFamily="18" charset="0"/>
              </a:rPr>
              <a:t>1</a:t>
            </a:r>
            <a:r>
              <a:rPr lang="ru-RU">
                <a:latin typeface="Times New Roman" pitchFamily="18" charset="0"/>
              </a:rPr>
              <a:t> = 1; </a:t>
            </a:r>
            <a:r>
              <a:rPr lang="ru-RU" i="1">
                <a:latin typeface="Times New Roman" pitchFamily="18" charset="0"/>
              </a:rPr>
              <a:t>у</a:t>
            </a:r>
            <a:r>
              <a:rPr lang="ru-RU" baseline="-25000">
                <a:latin typeface="Times New Roman" pitchFamily="18" charset="0"/>
              </a:rPr>
              <a:t>2</a:t>
            </a:r>
            <a:r>
              <a:rPr lang="ru-RU">
                <a:latin typeface="Times New Roman" pitchFamily="18" charset="0"/>
              </a:rPr>
              <a:t>  = 7; 7</a:t>
            </a:r>
            <a:r>
              <a:rPr lang="ru-RU" i="1" baseline="30000">
                <a:latin typeface="Times New Roman" pitchFamily="18" charset="0"/>
              </a:rPr>
              <a:t>х</a:t>
            </a:r>
            <a:r>
              <a:rPr lang="ru-RU" i="1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=1; </a:t>
            </a:r>
            <a:r>
              <a:rPr lang="ru-RU" i="1">
                <a:latin typeface="Times New Roman" pitchFamily="18" charset="0"/>
              </a:rPr>
              <a:t>х</a:t>
            </a:r>
            <a:r>
              <a:rPr lang="ru-RU" baseline="-25000">
                <a:latin typeface="Times New Roman" pitchFamily="18" charset="0"/>
              </a:rPr>
              <a:t>1</a:t>
            </a:r>
            <a:r>
              <a:rPr lang="ru-RU">
                <a:latin typeface="Times New Roman" pitchFamily="18" charset="0"/>
              </a:rPr>
              <a:t> = 0; 7</a:t>
            </a:r>
            <a:r>
              <a:rPr lang="ru-RU" i="1" baseline="30000">
                <a:latin typeface="Times New Roman" pitchFamily="18" charset="0"/>
              </a:rPr>
              <a:t>х</a:t>
            </a:r>
            <a:r>
              <a:rPr lang="ru-RU">
                <a:latin typeface="Times New Roman" pitchFamily="18" charset="0"/>
              </a:rPr>
              <a:t> = 7; </a:t>
            </a:r>
            <a:r>
              <a:rPr lang="ru-RU" i="1">
                <a:latin typeface="Times New Roman" pitchFamily="18" charset="0"/>
              </a:rPr>
              <a:t>х</a:t>
            </a:r>
            <a:r>
              <a:rPr lang="ru-RU" baseline="-25000">
                <a:latin typeface="Times New Roman" pitchFamily="18" charset="0"/>
              </a:rPr>
              <a:t>2</a:t>
            </a:r>
            <a:r>
              <a:rPr lang="ru-RU">
                <a:latin typeface="Times New Roman" pitchFamily="18" charset="0"/>
              </a:rPr>
              <a:t> = 1</a:t>
            </a:r>
            <a:r>
              <a:rPr lang="ru-RU"/>
              <a:t>       </a:t>
            </a:r>
            <a:r>
              <a:rPr lang="ru-RU">
                <a:latin typeface="Times New Roman" pitchFamily="18" charset="0"/>
              </a:rPr>
              <a:t>Ответ:0;1</a:t>
            </a:r>
          </a:p>
        </p:txBody>
      </p:sp>
      <p:sp>
        <p:nvSpPr>
          <p:cNvPr id="6157" name="AutoShape 18" descr="Почтовая бумага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650" y="6165850"/>
            <a:ext cx="576263" cy="360363"/>
          </a:xfrm>
          <a:prstGeom prst="actionButtonReturn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6158" name="Text Box 19"/>
          <p:cNvSpPr txBox="1">
            <a:spLocks noChangeArrowheads="1"/>
          </p:cNvSpPr>
          <p:nvPr/>
        </p:nvSpPr>
        <p:spPr bwMode="auto">
          <a:xfrm>
            <a:off x="1403350" y="981075"/>
            <a:ext cx="5329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6666FF"/>
                </a:solidFill>
                <a:latin typeface="Monotype Corsiva" pitchFamily="66" charset="0"/>
              </a:rPr>
              <a:t>Приведение к квадратному уравнению</a:t>
            </a:r>
          </a:p>
        </p:txBody>
      </p:sp>
      <p:sp>
        <p:nvSpPr>
          <p:cNvPr id="6159" name="AutoShape 23" descr="Почтовая бумага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661025"/>
            <a:ext cx="576263" cy="360363"/>
          </a:xfrm>
          <a:prstGeom prst="actionButtonForwardNext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lIns="90000" tIns="46800" rIns="90000" bIns="46800" anchor="ctr"/>
          <a:lstStyle/>
          <a:p>
            <a:endParaRPr lang="ru-RU"/>
          </a:p>
        </p:txBody>
      </p:sp>
    </p:spTree>
    <p:custDataLst>
      <p:tags r:id="rId2"/>
    </p:custData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9|0.5|0.5|0.5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1|0.6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8|0.8|0.8|0.7|0.6|0.7|0.9|0.5|0.6|0.6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|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theme1.xml><?xml version="1.0" encoding="utf-8"?>
<a:theme xmlns:a="http://schemas.openxmlformats.org/drawingml/2006/main" name="Starkowa">
  <a:themeElements>
    <a:clrScheme name="Starkow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Starkow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dwardian Script ITC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dwardian Script ITC" pitchFamily="66" charset="0"/>
          </a:defRPr>
        </a:defPPr>
      </a:lstStyle>
    </a:lnDef>
  </a:objectDefaults>
  <a:extraClrSchemeLst>
    <a:extraClrScheme>
      <a:clrScheme name="Starkow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kow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kow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kow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kow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kow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kow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kow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Starkowa</Template>
  <TotalTime>4</TotalTime>
  <Words>885</Words>
  <Application>Microsoft Office PowerPoint</Application>
  <PresentationFormat>Экран (4:3)</PresentationFormat>
  <Paragraphs>136</Paragraphs>
  <Slides>14</Slides>
  <Notes>2</Notes>
  <HiddenSlides>10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Starkowa</vt:lpstr>
      <vt:lpstr>Формула</vt:lpstr>
      <vt:lpstr>Microsoft Equation 3.0</vt:lpstr>
      <vt:lpstr>Слайд 1</vt:lpstr>
      <vt:lpstr>Показательными принято называть уравнения, в которых неизвестное входит  только в показатели степеней с постоянными основаниями  </vt:lpstr>
      <vt:lpstr>Слайд 3</vt:lpstr>
      <vt:lpstr>Справочный материал</vt:lpstr>
      <vt:lpstr>Уровень А</vt:lpstr>
      <vt:lpstr>Слайд 6</vt:lpstr>
      <vt:lpstr>Слайд 7</vt:lpstr>
      <vt:lpstr>Приведение к одному основанию</vt:lpstr>
      <vt:lpstr>Слайд 9</vt:lpstr>
      <vt:lpstr>Слайд 10</vt:lpstr>
      <vt:lpstr>Слайд 11</vt:lpstr>
      <vt:lpstr> </vt:lpstr>
      <vt:lpstr>Литература </vt:lpstr>
      <vt:lpstr>Слайд 14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Admin</cp:lastModifiedBy>
  <cp:revision>4</cp:revision>
  <dcterms:created xsi:type="dcterms:W3CDTF">2007-01-26T09:32:58Z</dcterms:created>
  <dcterms:modified xsi:type="dcterms:W3CDTF">2015-06-17T13:11:25Z</dcterms:modified>
</cp:coreProperties>
</file>